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3"/>
  </p:notesMasterIdLst>
  <p:sldIdLst>
    <p:sldId id="488" r:id="rId2"/>
    <p:sldId id="993" r:id="rId3"/>
    <p:sldId id="1274" r:id="rId4"/>
    <p:sldId id="1302" r:id="rId5"/>
    <p:sldId id="1303" r:id="rId6"/>
    <p:sldId id="1304" r:id="rId7"/>
    <p:sldId id="1315" r:id="rId8"/>
    <p:sldId id="1316" r:id="rId9"/>
    <p:sldId id="1317" r:id="rId10"/>
    <p:sldId id="1017" r:id="rId11"/>
    <p:sldId id="1329" r:id="rId12"/>
    <p:sldId id="1318" r:id="rId13"/>
    <p:sldId id="1319" r:id="rId14"/>
    <p:sldId id="1320" r:id="rId15"/>
    <p:sldId id="1321" r:id="rId16"/>
    <p:sldId id="1275" r:id="rId17"/>
    <p:sldId id="1301" r:id="rId18"/>
    <p:sldId id="1277" r:id="rId19"/>
    <p:sldId id="1278" r:id="rId20"/>
    <p:sldId id="1280" r:id="rId21"/>
    <p:sldId id="1290" r:id="rId22"/>
    <p:sldId id="1295" r:id="rId23"/>
    <p:sldId id="1296" r:id="rId24"/>
    <p:sldId id="1297" r:id="rId25"/>
    <p:sldId id="1300" r:id="rId26"/>
    <p:sldId id="1299" r:id="rId27"/>
    <p:sldId id="1298" r:id="rId28"/>
    <p:sldId id="1322" r:id="rId29"/>
    <p:sldId id="1323" r:id="rId30"/>
    <p:sldId id="1324" r:id="rId31"/>
    <p:sldId id="1291" r:id="rId32"/>
    <p:sldId id="1279" r:id="rId33"/>
    <p:sldId id="1288" r:id="rId34"/>
    <p:sldId id="1289" r:id="rId35"/>
    <p:sldId id="1292" r:id="rId36"/>
    <p:sldId id="1333" r:id="rId37"/>
    <p:sldId id="1294" r:id="rId38"/>
    <p:sldId id="1282" r:id="rId39"/>
    <p:sldId id="1281" r:id="rId40"/>
    <p:sldId id="1334" r:id="rId41"/>
    <p:sldId id="1336" r:id="rId42"/>
    <p:sldId id="1337" r:id="rId43"/>
    <p:sldId id="1286" r:id="rId44"/>
    <p:sldId id="1285" r:id="rId45"/>
    <p:sldId id="1335" r:id="rId46"/>
    <p:sldId id="1287" r:id="rId47"/>
    <p:sldId id="1325" r:id="rId48"/>
    <p:sldId id="1326" r:id="rId49"/>
    <p:sldId id="1305" r:id="rId50"/>
    <p:sldId id="1309" r:id="rId51"/>
    <p:sldId id="1310" r:id="rId52"/>
    <p:sldId id="1308" r:id="rId53"/>
    <p:sldId id="1312" r:id="rId54"/>
    <p:sldId id="1311" r:id="rId55"/>
    <p:sldId id="1313" r:id="rId56"/>
    <p:sldId id="1327" r:id="rId57"/>
    <p:sldId id="1330" r:id="rId58"/>
    <p:sldId id="1328" r:id="rId59"/>
    <p:sldId id="1331" r:id="rId60"/>
    <p:sldId id="1314" r:id="rId61"/>
    <p:sldId id="1332" r:id="rId6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29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3DA"/>
    <a:srgbClr val="927CB2"/>
    <a:srgbClr val="B5A6CA"/>
    <a:srgbClr val="3DFF06"/>
    <a:srgbClr val="B3FFD5"/>
    <a:srgbClr val="BCB48A"/>
    <a:srgbClr val="FFA7EC"/>
    <a:srgbClr val="FFB7F0"/>
    <a:srgbClr val="FFD44B"/>
    <a:srgbClr val="E6A98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19" autoAdjust="0"/>
    <p:restoredTop sz="76004" autoAdjust="0"/>
  </p:normalViewPr>
  <p:slideViewPr>
    <p:cSldViewPr snapToGrid="0" snapToObjects="1">
      <p:cViewPr varScale="1">
        <p:scale>
          <a:sx n="95" d="100"/>
          <a:sy n="95" d="100"/>
        </p:scale>
        <p:origin x="2028" y="84"/>
      </p:cViewPr>
      <p:guideLst>
        <p:guide orient="horz" pos="2137"/>
        <p:guide pos="2903"/>
      </p:guideLst>
    </p:cSldViewPr>
  </p:slideViewPr>
  <p:notesTextViewPr>
    <p:cViewPr>
      <p:scale>
        <a:sx n="100" d="100"/>
        <a:sy n="100" d="100"/>
      </p:scale>
      <p:origin x="0" y="0"/>
    </p:cViewPr>
  </p:notesTextViewPr>
  <p:sorterViewPr>
    <p:cViewPr varScale="1">
      <p:scale>
        <a:sx n="1" d="1"/>
        <a:sy n="1" d="1"/>
      </p:scale>
      <p:origin x="0" y="-98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7CE4E7-4565-6A4D-80A5-4471200E0461}" type="datetimeFigureOut">
              <a:rPr lang="en-US" smtClean="0"/>
              <a:t>5/2/2022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23287F-8B97-1B43-AF72-7B5379A802C8}" type="slidenum">
              <a:rPr lang="en-US" smtClean="0"/>
              <a:t>‹#›</a:t>
            </a:fld>
            <a:endParaRPr lang="en-US"/>
          </a:p>
        </p:txBody>
      </p:sp>
    </p:spTree>
    <p:extLst>
      <p:ext uri="{BB962C8B-B14F-4D97-AF65-F5344CB8AC3E}">
        <p14:creationId xmlns:p14="http://schemas.microsoft.com/office/powerpoint/2010/main" val="35003900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nb-NO" b="0" dirty="0"/>
              <a:t>Jeg har lyst til å snakke om en spesifikk teknikk som blir mye brukt i miljøer som driver domene-drevet design. Det er </a:t>
            </a:r>
            <a:r>
              <a:rPr lang="nb-NO" b="0" dirty="0" err="1"/>
              <a:t>eventstorming</a:t>
            </a:r>
            <a:r>
              <a:rPr lang="nb-NO" b="0" dirty="0"/>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nb-NO" b="0"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1</a:t>
            </a:fld>
            <a:endParaRPr lang="en-US"/>
          </a:p>
        </p:txBody>
      </p:sp>
    </p:spTree>
    <p:extLst>
      <p:ext uri="{BB962C8B-B14F-4D97-AF65-F5344CB8AC3E}">
        <p14:creationId xmlns:p14="http://schemas.microsoft.com/office/powerpoint/2010/main" val="24600939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Dere vet jo hvordan det funker, men la oss gå gjennom det likevel. Backloggen funker som en slags </a:t>
            </a:r>
            <a:r>
              <a:rPr lang="nb-NO" dirty="0" err="1"/>
              <a:t>prioritetskø</a:t>
            </a:r>
            <a:r>
              <a:rPr lang="nb-NO" dirty="0"/>
              <a:t>. Og så er liksom forretningsfolkene produsenter og utviklerne </a:t>
            </a:r>
            <a:r>
              <a:rPr lang="nb-NO" dirty="0" err="1"/>
              <a:t>konsumentar</a:t>
            </a:r>
            <a:r>
              <a:rPr lang="nb-NO" dirty="0"/>
              <a:t> av den køen. </a:t>
            </a:r>
          </a:p>
          <a:p>
            <a:endParaRPr lang="nb-NO" dirty="0"/>
          </a:p>
          <a:p>
            <a:r>
              <a:rPr lang="nb-NO" dirty="0"/>
              <a:t>Hva er problemet med denne modellen? Det er ikke noen feedback her. Det er ingen samtale mellom «forretningen» og «utviklerne». Sånn rent psykologisk er det veldig komfortabelt for alle de involverte, for det betyr jo at vi ikke må forholde oss direkte folk i en annen stamme enn den vi selv tilhører. Med det er også en garanti for at man kommer til å akkumulere såkalt teknisk gjeld. Ikke på en bevisst måte, men helt av seg selv.</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10</a:t>
            </a:fld>
            <a:endParaRPr lang="en-US"/>
          </a:p>
        </p:txBody>
      </p:sp>
    </p:spTree>
    <p:extLst>
      <p:ext uri="{BB962C8B-B14F-4D97-AF65-F5344CB8AC3E}">
        <p14:creationId xmlns:p14="http://schemas.microsoft.com/office/powerpoint/2010/main" val="3436076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tenker vi liksom at vi skal løse dette problemet med kryssfunksjonelle team, og det er en fin ide. Men dessverre pleier det å se sånn ut. Vi lager team med «kryssfunksjonelle utviklere». Kanskje utviklere og testere jobber sammen. Men det er ikke så innmari kryssfunksjonelt. Vi krysser ikke så </a:t>
            </a:r>
            <a:r>
              <a:rPr lang="nb-NO"/>
              <a:t>mange funk</a:t>
            </a:r>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11</a:t>
            </a:fld>
            <a:endParaRPr lang="en-US"/>
          </a:p>
        </p:txBody>
      </p:sp>
    </p:spTree>
    <p:extLst>
      <p:ext uri="{BB962C8B-B14F-4D97-AF65-F5344CB8AC3E}">
        <p14:creationId xmlns:p14="http://schemas.microsoft.com/office/powerpoint/2010/main" val="2544071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mangler feedback.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12</a:t>
            </a:fld>
            <a:endParaRPr lang="en-US"/>
          </a:p>
        </p:txBody>
      </p:sp>
    </p:spTree>
    <p:extLst>
      <p:ext uri="{BB962C8B-B14F-4D97-AF65-F5344CB8AC3E}">
        <p14:creationId xmlns:p14="http://schemas.microsoft.com/office/powerpoint/2010/main" val="2511257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mangler en samtale som favner hele organisasjonen.</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13</a:t>
            </a:fld>
            <a:endParaRPr lang="en-US"/>
          </a:p>
        </p:txBody>
      </p:sp>
    </p:spTree>
    <p:extLst>
      <p:ext uri="{BB962C8B-B14F-4D97-AF65-F5344CB8AC3E}">
        <p14:creationId xmlns:p14="http://schemas.microsoft.com/office/powerpoint/2010/main" val="2431169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virkeligheten er selvfølgelig enda mye verre enn det. Det er ikke sånn at forretningen er enige seg i mellom hva man skal gjøre. Forretningen er ikke en ting. Det er bare utviklere som tror det.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14</a:t>
            </a:fld>
            <a:endParaRPr lang="en-US"/>
          </a:p>
        </p:txBody>
      </p:sp>
    </p:spTree>
    <p:extLst>
      <p:ext uri="{BB962C8B-B14F-4D97-AF65-F5344CB8AC3E}">
        <p14:creationId xmlns:p14="http://schemas.microsoft.com/office/powerpoint/2010/main" val="6071952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har vi jo ikke bare en </a:t>
            </a:r>
            <a:r>
              <a:rPr lang="nb-NO" dirty="0" err="1"/>
              <a:t>backlog</a:t>
            </a:r>
            <a:r>
              <a:rPr lang="nb-NO" dirty="0"/>
              <a:t> og ett team av utviklere.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15</a:t>
            </a:fld>
            <a:endParaRPr lang="en-US"/>
          </a:p>
        </p:txBody>
      </p:sp>
    </p:spTree>
    <p:extLst>
      <p:ext uri="{BB962C8B-B14F-4D97-AF65-F5344CB8AC3E}">
        <p14:creationId xmlns:p14="http://schemas.microsoft.com/office/powerpoint/2010/main" val="2325937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med det litt dystopiske bakteppet, hva er </a:t>
            </a:r>
            <a:r>
              <a:rPr lang="nb-NO" dirty="0" err="1"/>
              <a:t>event</a:t>
            </a:r>
            <a:r>
              <a:rPr lang="nb-NO" dirty="0"/>
              <a:t> storming for noe?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16</a:t>
            </a:fld>
            <a:endParaRPr lang="en-US"/>
          </a:p>
        </p:txBody>
      </p:sp>
    </p:spTree>
    <p:extLst>
      <p:ext uri="{BB962C8B-B14F-4D97-AF65-F5344CB8AC3E}">
        <p14:creationId xmlns:p14="http://schemas.microsoft.com/office/powerpoint/2010/main" val="13750779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err="1"/>
              <a:t>Eventstorming</a:t>
            </a:r>
            <a:r>
              <a:rPr lang="nb-NO" dirty="0"/>
              <a:t> er en teknikk for bevisst læring i fellesskap. </a:t>
            </a:r>
            <a:r>
              <a:rPr lang="nb-NO" dirty="0" err="1"/>
              <a:t>Eventstorming</a:t>
            </a:r>
            <a:r>
              <a:rPr lang="nb-NO" dirty="0"/>
              <a:t> består av 3 ting.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17</a:t>
            </a:fld>
            <a:endParaRPr lang="en-US"/>
          </a:p>
        </p:txBody>
      </p:sp>
    </p:spTree>
    <p:extLst>
      <p:ext uri="{BB962C8B-B14F-4D97-AF65-F5344CB8AC3E}">
        <p14:creationId xmlns:p14="http://schemas.microsoft.com/office/powerpoint/2010/main" val="5525683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18</a:t>
            </a:fld>
            <a:endParaRPr lang="en-US"/>
          </a:p>
        </p:txBody>
      </p:sp>
    </p:spTree>
    <p:extLst>
      <p:ext uri="{BB962C8B-B14F-4D97-AF65-F5344CB8AC3E}">
        <p14:creationId xmlns:p14="http://schemas.microsoft.com/office/powerpoint/2010/main" val="2721807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må man ha uendelig med plass til modellering.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19</a:t>
            </a:fld>
            <a:endParaRPr lang="en-US"/>
          </a:p>
        </p:txBody>
      </p:sp>
    </p:spTree>
    <p:extLst>
      <p:ext uri="{BB962C8B-B14F-4D97-AF65-F5344CB8AC3E}">
        <p14:creationId xmlns:p14="http://schemas.microsoft.com/office/powerpoint/2010/main" val="972058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er en teknikk som er funnet opp av Alberto </a:t>
            </a:r>
            <a:r>
              <a:rPr lang="nb-NO" dirty="0" err="1"/>
              <a:t>Brandolini</a:t>
            </a:r>
            <a:r>
              <a:rPr lang="nb-NO" dirty="0"/>
              <a:t>. Han holder foredrag og workshops om </a:t>
            </a:r>
            <a:r>
              <a:rPr lang="nb-NO" dirty="0" err="1"/>
              <a:t>event</a:t>
            </a:r>
            <a:r>
              <a:rPr lang="nb-NO" dirty="0"/>
              <a:t> storming. Noen av foredragene hans finner man på nett, så jeg anbefaler å sjekke dem ut.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a:t>
            </a:fld>
            <a:endParaRPr lang="en-US"/>
          </a:p>
        </p:txBody>
      </p:sp>
    </p:spTree>
    <p:extLst>
      <p:ext uri="{BB962C8B-B14F-4D97-AF65-F5344CB8AC3E}">
        <p14:creationId xmlns:p14="http://schemas.microsoft.com/office/powerpoint/2010/main" val="3120087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lager man </a:t>
            </a:r>
            <a:r>
              <a:rPr lang="nb-NO" dirty="0" err="1"/>
              <a:t>post-it</a:t>
            </a:r>
            <a:r>
              <a:rPr lang="nb-NO" dirty="0"/>
              <a:t>-lapper med hendelser som kan skje i domenet, uttrykt i fortid. Som noe som har skjedd.</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20</a:t>
            </a:fld>
            <a:endParaRPr lang="en-US"/>
          </a:p>
        </p:txBody>
      </p:sp>
    </p:spTree>
    <p:extLst>
      <p:ext uri="{BB962C8B-B14F-4D97-AF65-F5344CB8AC3E}">
        <p14:creationId xmlns:p14="http://schemas.microsoft.com/office/powerpoint/2010/main" val="3227780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vil vi ha alle i ett rom? Det er mange grunner egentlig.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21</a:t>
            </a:fld>
            <a:endParaRPr lang="en-US"/>
          </a:p>
        </p:txBody>
      </p:sp>
    </p:spTree>
    <p:extLst>
      <p:ext uri="{BB962C8B-B14F-4D97-AF65-F5344CB8AC3E}">
        <p14:creationId xmlns:p14="http://schemas.microsoft.com/office/powerpoint/2010/main" val="413925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vil unngå en situasjon hvor vi har skjulte interessehavere, som har agendaer og ønsker som vi må gjette oss til, og som vi først finner ut at vi har bommet på i etterkant.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22</a:t>
            </a:fld>
            <a:endParaRPr lang="en-US"/>
          </a:p>
        </p:txBody>
      </p:sp>
    </p:spTree>
    <p:extLst>
      <p:ext uri="{BB962C8B-B14F-4D97-AF65-F5344CB8AC3E}">
        <p14:creationId xmlns:p14="http://schemas.microsoft.com/office/powerpoint/2010/main" val="21958032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ønsker å gjøre alle perspektiver synlige, slik at vi kan gjøre fornuftige avveininger.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23</a:t>
            </a:fld>
            <a:endParaRPr lang="en-US"/>
          </a:p>
        </p:txBody>
      </p:sp>
    </p:spTree>
    <p:extLst>
      <p:ext uri="{BB962C8B-B14F-4D97-AF65-F5344CB8AC3E}">
        <p14:creationId xmlns:p14="http://schemas.microsoft.com/office/powerpoint/2010/main" val="1975892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er det jo sånn at hvis vi skal lage noe sammen, så burde vi kjenne hverandre. Jeg hadde skrevet må, men det må man jo ikke. Ofte bygger vi ting uten å kjenne hverandre. Men det er ikke så lurt.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24</a:t>
            </a:fld>
            <a:endParaRPr lang="en-US"/>
          </a:p>
        </p:txBody>
      </p:sp>
    </p:spTree>
    <p:extLst>
      <p:ext uri="{BB962C8B-B14F-4D97-AF65-F5344CB8AC3E}">
        <p14:creationId xmlns:p14="http://schemas.microsoft.com/office/powerpoint/2010/main" val="14134645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er det noe med å kunne knytte ansikter til navn og roller. Det hjelper at vi har møtt hverandre.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25</a:t>
            </a:fld>
            <a:endParaRPr lang="en-US"/>
          </a:p>
        </p:txBody>
      </p:sp>
    </p:spTree>
    <p:extLst>
      <p:ext uri="{BB962C8B-B14F-4D97-AF65-F5344CB8AC3E}">
        <p14:creationId xmlns:p14="http://schemas.microsoft.com/office/powerpoint/2010/main" val="1521399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gjø det også mulig for oss å knytte sosiale forbindelser.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26</a:t>
            </a:fld>
            <a:endParaRPr lang="en-US"/>
          </a:p>
        </p:txBody>
      </p:sp>
    </p:spTree>
    <p:extLst>
      <p:ext uri="{BB962C8B-B14F-4D97-AF65-F5344CB8AC3E}">
        <p14:creationId xmlns:p14="http://schemas.microsoft.com/office/powerpoint/2010/main" val="21193750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lar det oss starte en slags felles samtale om produktet vi skal lage.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27</a:t>
            </a:fld>
            <a:endParaRPr lang="en-US"/>
          </a:p>
        </p:txBody>
      </p:sp>
    </p:spTree>
    <p:extLst>
      <p:ext uri="{BB962C8B-B14F-4D97-AF65-F5344CB8AC3E}">
        <p14:creationId xmlns:p14="http://schemas.microsoft.com/office/powerpoint/2010/main" val="15293049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kan man lure på da, er det mulig å gjennomføre i praksis? Klarer man virkelig å samle alle på samme tid?</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28</a:t>
            </a:fld>
            <a:endParaRPr lang="en-US"/>
          </a:p>
        </p:txBody>
      </p:sp>
    </p:spTree>
    <p:extLst>
      <p:ext uri="{BB962C8B-B14F-4D97-AF65-F5344CB8AC3E}">
        <p14:creationId xmlns:p14="http://schemas.microsoft.com/office/powerpoint/2010/main" val="17275564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Er det ikke fryktelig dyrt?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29</a:t>
            </a:fld>
            <a:endParaRPr lang="en-US"/>
          </a:p>
        </p:txBody>
      </p:sp>
    </p:spTree>
    <p:extLst>
      <p:ext uri="{BB962C8B-B14F-4D97-AF65-F5344CB8AC3E}">
        <p14:creationId xmlns:p14="http://schemas.microsoft.com/office/powerpoint/2010/main" val="256475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er </a:t>
            </a:r>
            <a:r>
              <a:rPr lang="nb-NO" dirty="0" err="1"/>
              <a:t>eventstorming</a:t>
            </a:r>
            <a:r>
              <a:rPr lang="nb-NO" dirty="0"/>
              <a:t> interessant for oss? Hvordan hjelper </a:t>
            </a:r>
            <a:r>
              <a:rPr lang="nb-NO" dirty="0" err="1"/>
              <a:t>event</a:t>
            </a:r>
            <a:r>
              <a:rPr lang="nb-NO" dirty="0"/>
              <a:t> storming med de utfordringene som vi snakket om tidligere? Det vil si: det fundamentale kommunikasjonsproblemet, de ulike interessehaverne, at produktet vi skal lage blir til i et sånt kraftfelt av ulike påvirkninger som trekker det i ulike retninger, alt dette.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a:t>
            </a:fld>
            <a:endParaRPr lang="en-US"/>
          </a:p>
        </p:txBody>
      </p:sp>
    </p:spTree>
    <p:extLst>
      <p:ext uri="{BB962C8B-B14F-4D97-AF65-F5344CB8AC3E}">
        <p14:creationId xmlns:p14="http://schemas.microsoft.com/office/powerpoint/2010/main" val="34638092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det er mye som er dyrt.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30</a:t>
            </a:fld>
            <a:endParaRPr lang="en-US"/>
          </a:p>
        </p:txBody>
      </p:sp>
    </p:spTree>
    <p:extLst>
      <p:ext uri="{BB962C8B-B14F-4D97-AF65-F5344CB8AC3E}">
        <p14:creationId xmlns:p14="http://schemas.microsoft.com/office/powerpoint/2010/main" val="35654912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Punkt to er «uendelig plass til modellering».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31</a:t>
            </a:fld>
            <a:endParaRPr lang="en-US"/>
          </a:p>
        </p:txBody>
      </p:sp>
    </p:spTree>
    <p:extLst>
      <p:ext uri="{BB962C8B-B14F-4D97-AF65-F5344CB8AC3E}">
        <p14:creationId xmlns:p14="http://schemas.microsoft.com/office/powerpoint/2010/main" val="10483699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er et slags grunnpoeng at vi strengt tatt ikke vet hvor stort problemet er før vi har begynt å utforske det.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32</a:t>
            </a:fld>
            <a:endParaRPr lang="en-US"/>
          </a:p>
        </p:txBody>
      </p:sp>
    </p:spTree>
    <p:extLst>
      <p:ext uri="{BB962C8B-B14F-4D97-AF65-F5344CB8AC3E}">
        <p14:creationId xmlns:p14="http://schemas.microsoft.com/office/powerpoint/2010/main" val="30098292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Derfor er det viktig å ha stor plass, fordi hvis vi ikke har plass, så begynner vi å filtrere bort ting, og å sensurere oss selv.</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33</a:t>
            </a:fld>
            <a:endParaRPr lang="en-US"/>
          </a:p>
        </p:txBody>
      </p:sp>
    </p:spTree>
    <p:extLst>
      <p:ext uri="{BB962C8B-B14F-4D97-AF65-F5344CB8AC3E}">
        <p14:creationId xmlns:p14="http://schemas.microsoft.com/office/powerpoint/2010/main" val="20027551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 vil ha med alt. Vi kan begynne å sortere og rydde etterpå.</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34</a:t>
            </a:fld>
            <a:endParaRPr lang="en-US"/>
          </a:p>
        </p:txBody>
      </p:sp>
    </p:spTree>
    <p:extLst>
      <p:ext uri="{BB962C8B-B14F-4D97-AF65-F5344CB8AC3E}">
        <p14:creationId xmlns:p14="http://schemas.microsoft.com/office/powerpoint/2010/main" val="32384552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Generelt sett handler det om å minimere motstanden, slik at det er lettest mulig å bidra.</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35</a:t>
            </a:fld>
            <a:endParaRPr lang="en-US"/>
          </a:p>
        </p:txBody>
      </p:sp>
    </p:spTree>
    <p:extLst>
      <p:ext uri="{BB962C8B-B14F-4D97-AF65-F5344CB8AC3E}">
        <p14:creationId xmlns:p14="http://schemas.microsoft.com/office/powerpoint/2010/main" val="29628844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Derfor må også alle ha hver sin tusj </a:t>
            </a:r>
            <a:r>
              <a:rPr lang="nb-NO"/>
              <a:t>og nok lapper.</a:t>
            </a:r>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36</a:t>
            </a:fld>
            <a:endParaRPr lang="en-US"/>
          </a:p>
        </p:txBody>
      </p:sp>
    </p:spTree>
    <p:extLst>
      <p:ext uri="{BB962C8B-B14F-4D97-AF65-F5344CB8AC3E}">
        <p14:creationId xmlns:p14="http://schemas.microsoft.com/office/powerpoint/2010/main" val="23798260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er det </a:t>
            </a:r>
            <a:r>
              <a:rPr lang="nb-NO" dirty="0" err="1"/>
              <a:t>post-it</a:t>
            </a:r>
            <a:r>
              <a:rPr lang="nb-NO" dirty="0"/>
              <a:t>-lappene.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37</a:t>
            </a:fld>
            <a:endParaRPr lang="en-US"/>
          </a:p>
        </p:txBody>
      </p:sp>
    </p:spTree>
    <p:extLst>
      <p:ext uri="{BB962C8B-B14F-4D97-AF65-F5344CB8AC3E}">
        <p14:creationId xmlns:p14="http://schemas.microsoft.com/office/powerpoint/2010/main" val="34132258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38</a:t>
            </a:fld>
            <a:endParaRPr lang="en-US"/>
          </a:p>
        </p:txBody>
      </p:sp>
    </p:spTree>
    <p:extLst>
      <p:ext uri="{BB962C8B-B14F-4D97-AF65-F5344CB8AC3E}">
        <p14:creationId xmlns:p14="http://schemas.microsoft.com/office/powerpoint/2010/main" val="2857378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39</a:t>
            </a:fld>
            <a:endParaRPr lang="en-US"/>
          </a:p>
        </p:txBody>
      </p:sp>
    </p:spTree>
    <p:extLst>
      <p:ext uri="{BB962C8B-B14F-4D97-AF65-F5344CB8AC3E}">
        <p14:creationId xmlns:p14="http://schemas.microsoft.com/office/powerpoint/2010/main" val="2355273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a:t>
            </a:fld>
            <a:endParaRPr lang="en-US"/>
          </a:p>
        </p:txBody>
      </p:sp>
    </p:spTree>
    <p:extLst>
      <p:ext uri="{BB962C8B-B14F-4D97-AF65-F5344CB8AC3E}">
        <p14:creationId xmlns:p14="http://schemas.microsoft.com/office/powerpoint/2010/main" val="357782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40</a:t>
            </a:fld>
            <a:endParaRPr lang="en-US"/>
          </a:p>
        </p:txBody>
      </p:sp>
    </p:spTree>
    <p:extLst>
      <p:ext uri="{BB962C8B-B14F-4D97-AF65-F5344CB8AC3E}">
        <p14:creationId xmlns:p14="http://schemas.microsoft.com/office/powerpoint/2010/main" val="12208220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41</a:t>
            </a:fld>
            <a:endParaRPr lang="en-US"/>
          </a:p>
        </p:txBody>
      </p:sp>
    </p:spTree>
    <p:extLst>
      <p:ext uri="{BB962C8B-B14F-4D97-AF65-F5344CB8AC3E}">
        <p14:creationId xmlns:p14="http://schemas.microsoft.com/office/powerpoint/2010/main" val="2738860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42</a:t>
            </a:fld>
            <a:endParaRPr lang="en-US"/>
          </a:p>
        </p:txBody>
      </p:sp>
    </p:spTree>
    <p:extLst>
      <p:ext uri="{BB962C8B-B14F-4D97-AF65-F5344CB8AC3E}">
        <p14:creationId xmlns:p14="http://schemas.microsoft.com/office/powerpoint/2010/main" val="21882458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skal vi fokusere på hendelser?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43</a:t>
            </a:fld>
            <a:endParaRPr lang="en-US"/>
          </a:p>
        </p:txBody>
      </p:sp>
    </p:spTree>
    <p:extLst>
      <p:ext uri="{BB962C8B-B14F-4D97-AF65-F5344CB8AC3E}">
        <p14:creationId xmlns:p14="http://schemas.microsoft.com/office/powerpoint/2010/main" val="12442104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44</a:t>
            </a:fld>
            <a:endParaRPr lang="en-US"/>
          </a:p>
        </p:txBody>
      </p:sp>
    </p:spTree>
    <p:extLst>
      <p:ext uri="{BB962C8B-B14F-4D97-AF65-F5344CB8AC3E}">
        <p14:creationId xmlns:p14="http://schemas.microsoft.com/office/powerpoint/2010/main" val="4842040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45</a:t>
            </a:fld>
            <a:endParaRPr lang="en-US"/>
          </a:p>
        </p:txBody>
      </p:sp>
    </p:spTree>
    <p:extLst>
      <p:ext uri="{BB962C8B-B14F-4D97-AF65-F5344CB8AC3E}">
        <p14:creationId xmlns:p14="http://schemas.microsoft.com/office/powerpoint/2010/main" val="29233959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46</a:t>
            </a:fld>
            <a:endParaRPr lang="en-US"/>
          </a:p>
        </p:txBody>
      </p:sp>
    </p:spTree>
    <p:extLst>
      <p:ext uri="{BB962C8B-B14F-4D97-AF65-F5344CB8AC3E}">
        <p14:creationId xmlns:p14="http://schemas.microsoft.com/office/powerpoint/2010/main" val="36230975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47</a:t>
            </a:fld>
            <a:endParaRPr lang="en-US"/>
          </a:p>
        </p:txBody>
      </p:sp>
    </p:spTree>
    <p:extLst>
      <p:ext uri="{BB962C8B-B14F-4D97-AF65-F5344CB8AC3E}">
        <p14:creationId xmlns:p14="http://schemas.microsoft.com/office/powerpoint/2010/main" val="38081666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igjen, lav terskel for å bidra. Alle kan skrive fem ord på en lapp.</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48</a:t>
            </a:fld>
            <a:endParaRPr lang="en-US"/>
          </a:p>
        </p:txBody>
      </p:sp>
    </p:spTree>
    <p:extLst>
      <p:ext uri="{BB962C8B-B14F-4D97-AF65-F5344CB8AC3E}">
        <p14:creationId xmlns:p14="http://schemas.microsoft.com/office/powerpoint/2010/main" val="8834757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det er flott. Men det er mer også. Det følger en bonus.</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49</a:t>
            </a:fld>
            <a:endParaRPr lang="en-US"/>
          </a:p>
        </p:txBody>
      </p:sp>
    </p:spTree>
    <p:extLst>
      <p:ext uri="{BB962C8B-B14F-4D97-AF65-F5344CB8AC3E}">
        <p14:creationId xmlns:p14="http://schemas.microsoft.com/office/powerpoint/2010/main" val="3494077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Formålet er å maksimere læring.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a:t>
            </a:fld>
            <a:endParaRPr lang="en-US"/>
          </a:p>
        </p:txBody>
      </p:sp>
    </p:spTree>
    <p:extLst>
      <p:ext uri="{BB962C8B-B14F-4D97-AF65-F5344CB8AC3E}">
        <p14:creationId xmlns:p14="http://schemas.microsoft.com/office/powerpoint/2010/main" val="146733392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Som nevnt så er jo formålet med </a:t>
            </a:r>
            <a:r>
              <a:rPr lang="nb-NO" dirty="0" err="1"/>
              <a:t>eventstorming</a:t>
            </a:r>
            <a:r>
              <a:rPr lang="nb-NO" dirty="0"/>
              <a:t> å maksimere læring. Og da tenker man jo i utgangspunktet på å lære om domenet og om mål og ambisjoner og drømmer. Det er også en slags forhandling om hva domenet skal være, for domenet er jo ikke noe statisk.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50</a:t>
            </a:fld>
            <a:endParaRPr lang="en-US"/>
          </a:p>
        </p:txBody>
      </p:sp>
    </p:spTree>
    <p:extLst>
      <p:ext uri="{BB962C8B-B14F-4D97-AF65-F5344CB8AC3E}">
        <p14:creationId xmlns:p14="http://schemas.microsoft.com/office/powerpoint/2010/main" val="32860258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når man tenker på at programvareutvikling er sosioteknisk, så blir omfanget av læringen enda større.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51</a:t>
            </a:fld>
            <a:endParaRPr lang="en-US"/>
          </a:p>
        </p:txBody>
      </p:sp>
    </p:spTree>
    <p:extLst>
      <p:ext uri="{BB962C8B-B14F-4D97-AF65-F5344CB8AC3E}">
        <p14:creationId xmlns:p14="http://schemas.microsoft.com/office/powerpoint/2010/main" val="42065398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handler også om å lære om organisasjonen og folkene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52</a:t>
            </a:fld>
            <a:endParaRPr lang="en-US"/>
          </a:p>
        </p:txBody>
      </p:sp>
    </p:spTree>
    <p:extLst>
      <p:ext uri="{BB962C8B-B14F-4D97-AF65-F5344CB8AC3E}">
        <p14:creationId xmlns:p14="http://schemas.microsoft.com/office/powerpoint/2010/main" val="10642482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handler også om å lære om organisasjonen og folkene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53</a:t>
            </a:fld>
            <a:endParaRPr lang="en-US"/>
          </a:p>
        </p:txBody>
      </p:sp>
    </p:spTree>
    <p:extLst>
      <p:ext uri="{BB962C8B-B14F-4D97-AF65-F5344CB8AC3E}">
        <p14:creationId xmlns:p14="http://schemas.microsoft.com/office/powerpoint/2010/main" val="337469014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Du kan lære mye av å studere kroppsspråk.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54</a:t>
            </a:fld>
            <a:endParaRPr lang="en-US"/>
          </a:p>
        </p:txBody>
      </p:sp>
    </p:spTree>
    <p:extLst>
      <p:ext uri="{BB962C8B-B14F-4D97-AF65-F5344CB8AC3E}">
        <p14:creationId xmlns:p14="http://schemas.microsoft.com/office/powerpoint/2010/main" val="1960845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55</a:t>
            </a:fld>
            <a:endParaRPr lang="en-US"/>
          </a:p>
        </p:txBody>
      </p:sp>
    </p:spTree>
    <p:extLst>
      <p:ext uri="{BB962C8B-B14F-4D97-AF65-F5344CB8AC3E}">
        <p14:creationId xmlns:p14="http://schemas.microsoft.com/office/powerpoint/2010/main" val="33991270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56</a:t>
            </a:fld>
            <a:endParaRPr lang="en-US"/>
          </a:p>
        </p:txBody>
      </p:sp>
    </p:spTree>
    <p:extLst>
      <p:ext uri="{BB962C8B-B14F-4D97-AF65-F5344CB8AC3E}">
        <p14:creationId xmlns:p14="http://schemas.microsoft.com/office/powerpoint/2010/main" val="316822166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det gjelder å få alt på border.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57</a:t>
            </a:fld>
            <a:endParaRPr lang="en-US"/>
          </a:p>
        </p:txBody>
      </p:sp>
    </p:spTree>
    <p:extLst>
      <p:ext uri="{BB962C8B-B14F-4D97-AF65-F5344CB8AC3E}">
        <p14:creationId xmlns:p14="http://schemas.microsoft.com/office/powerpoint/2010/main" val="14402621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Samtidig er det naturligvis ingen magisk løsning på problemene.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58</a:t>
            </a:fld>
            <a:endParaRPr lang="en-US"/>
          </a:p>
        </p:txBody>
      </p:sp>
    </p:spTree>
    <p:extLst>
      <p:ext uri="{BB962C8B-B14F-4D97-AF65-F5344CB8AC3E}">
        <p14:creationId xmlns:p14="http://schemas.microsoft.com/office/powerpoint/2010/main" val="41384945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må starte med synliggjøring. Men så må man naturligvis gjøre noe med dem i tillegg.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59</a:t>
            </a:fld>
            <a:endParaRPr lang="en-US"/>
          </a:p>
        </p:txBody>
      </p:sp>
    </p:spTree>
    <p:extLst>
      <p:ext uri="{BB962C8B-B14F-4D97-AF65-F5344CB8AC3E}">
        <p14:creationId xmlns:p14="http://schemas.microsoft.com/office/powerpoint/2010/main" val="205112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det kommer fra en erkjennelse av at det ofte er læring som er flaskehalsen. Og da mener jeg egentlig læring i bred forstand. Opplagt handler det om å lære domenet, men også om å lære mer om problemet, og </a:t>
            </a:r>
            <a:r>
              <a:rPr lang="nb-NO"/>
              <a:t>om hverandre.</a:t>
            </a:r>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6</a:t>
            </a:fld>
            <a:endParaRPr lang="en-US"/>
          </a:p>
        </p:txBody>
      </p:sp>
    </p:spTree>
    <p:extLst>
      <p:ext uri="{BB962C8B-B14F-4D97-AF65-F5344CB8AC3E}">
        <p14:creationId xmlns:p14="http://schemas.microsoft.com/office/powerpoint/2010/main" val="10926773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 ønsker å starte den prosessen med å dreie diskusjonen mot domenet, og dermed også bort fra organisasjonspolitikk.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60</a:t>
            </a:fld>
            <a:endParaRPr lang="en-US"/>
          </a:p>
        </p:txBody>
      </p:sp>
    </p:spTree>
    <p:extLst>
      <p:ext uri="{BB962C8B-B14F-4D97-AF65-F5344CB8AC3E}">
        <p14:creationId xmlns:p14="http://schemas.microsoft.com/office/powerpoint/2010/main" val="38757924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61</a:t>
            </a:fld>
            <a:endParaRPr lang="en-US"/>
          </a:p>
        </p:txBody>
      </p:sp>
    </p:spTree>
    <p:extLst>
      <p:ext uri="{BB962C8B-B14F-4D97-AF65-F5344CB8AC3E}">
        <p14:creationId xmlns:p14="http://schemas.microsoft.com/office/powerpoint/2010/main" val="1477725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7</a:t>
            </a:fld>
            <a:endParaRPr lang="en-US"/>
          </a:p>
        </p:txBody>
      </p:sp>
    </p:spTree>
    <p:extLst>
      <p:ext uri="{BB962C8B-B14F-4D97-AF65-F5344CB8AC3E}">
        <p14:creationId xmlns:p14="http://schemas.microsoft.com/office/powerpoint/2010/main" val="3616045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Først vil jeg nevne et slags </a:t>
            </a:r>
            <a:r>
              <a:rPr lang="nb-NO" dirty="0" err="1"/>
              <a:t>antipattern</a:t>
            </a:r>
            <a:r>
              <a:rPr lang="nb-NO" dirty="0"/>
              <a:t> som er veldig vanlig i organisasjoner som driver med programvareutvikling.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8</a:t>
            </a:fld>
            <a:endParaRPr lang="en-US"/>
          </a:p>
        </p:txBody>
      </p:sp>
    </p:spTree>
    <p:extLst>
      <p:ext uri="{BB962C8B-B14F-4D97-AF65-F5344CB8AC3E}">
        <p14:creationId xmlns:p14="http://schemas.microsoft.com/office/powerpoint/2010/main" val="2034634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er når man bruker det som i </a:t>
            </a:r>
            <a:r>
              <a:rPr lang="nb-NO" dirty="0" err="1"/>
              <a:t>Scrum</a:t>
            </a:r>
            <a:r>
              <a:rPr lang="nb-NO" dirty="0"/>
              <a:t> heter en </a:t>
            </a:r>
            <a:r>
              <a:rPr lang="nb-NO" dirty="0" err="1"/>
              <a:t>backlog</a:t>
            </a:r>
            <a:r>
              <a:rPr lang="nb-NO" dirty="0"/>
              <a:t> som en slags </a:t>
            </a:r>
            <a:r>
              <a:rPr lang="nb-NO" dirty="0" err="1"/>
              <a:t>dekoblingsmekanisme</a:t>
            </a:r>
            <a:r>
              <a:rPr lang="nb-NO" dirty="0"/>
              <a:t> mellom den såkalte «forretningen» på den ene siden og utviklerne eller IT på den andre.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9</a:t>
            </a:fld>
            <a:endParaRPr lang="en-US"/>
          </a:p>
        </p:txBody>
      </p:sp>
    </p:spTree>
    <p:extLst>
      <p:ext uri="{BB962C8B-B14F-4D97-AF65-F5344CB8AC3E}">
        <p14:creationId xmlns:p14="http://schemas.microsoft.com/office/powerpoint/2010/main" val="244740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nb-NO"/>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Click to edit Master subtitle style</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936801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34384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nb-NO"/>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206554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idx="1"/>
          </p:nvPr>
        </p:nvSpPr>
        <p:spPr/>
        <p:txBody>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04951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nb-NO"/>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Click to edit Master text styles</a:t>
            </a:r>
          </a:p>
        </p:txBody>
      </p:sp>
      <p:sp>
        <p:nvSpPr>
          <p:cNvPr id="4" name="Date Placeholder 3"/>
          <p:cNvSpPr>
            <a:spLocks noGrp="1"/>
          </p:cNvSpPr>
          <p:nvPr>
            <p:ph type="dt" sz="half" idx="10"/>
          </p:nvPr>
        </p:nvSpPr>
        <p:spPr/>
        <p:txBody>
          <a:bodyPr/>
          <a:lstStyle/>
          <a:p>
            <a:fld id="{6B0FA154-3D18-244E-845E-143E1D114C09}" type="datetimeFigureOut">
              <a:rPr lang="en-US" smtClean="0"/>
              <a:t>5/2/2022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967625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Date Placeholder 4"/>
          <p:cNvSpPr>
            <a:spLocks noGrp="1"/>
          </p:cNvSpPr>
          <p:nvPr>
            <p:ph type="dt" sz="half" idx="10"/>
          </p:nvPr>
        </p:nvSpPr>
        <p:spPr/>
        <p:txBody>
          <a:bodyPr/>
          <a:lstStyle/>
          <a:p>
            <a:fld id="{6B0FA154-3D18-244E-845E-143E1D114C09}" type="datetimeFigureOut">
              <a:rPr lang="en-US" smtClean="0"/>
              <a:t>5/2/2022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104085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7" name="Date Placeholder 6"/>
          <p:cNvSpPr>
            <a:spLocks noGrp="1"/>
          </p:cNvSpPr>
          <p:nvPr>
            <p:ph type="dt" sz="half" idx="10"/>
          </p:nvPr>
        </p:nvSpPr>
        <p:spPr/>
        <p:txBody>
          <a:bodyPr/>
          <a:lstStyle/>
          <a:p>
            <a:fld id="{6B0FA154-3D18-244E-845E-143E1D114C09}" type="datetimeFigureOut">
              <a:rPr lang="en-US" smtClean="0"/>
              <a:t>5/2/2022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221133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Date Placeholder 2"/>
          <p:cNvSpPr>
            <a:spLocks noGrp="1"/>
          </p:cNvSpPr>
          <p:nvPr>
            <p:ph type="dt" sz="half" idx="10"/>
          </p:nvPr>
        </p:nvSpPr>
        <p:spPr/>
        <p:txBody>
          <a:bodyPr/>
          <a:lstStyle/>
          <a:p>
            <a:fld id="{6B0FA154-3D18-244E-845E-143E1D114C09}" type="datetimeFigureOut">
              <a:rPr lang="en-US" smtClean="0"/>
              <a:t>5/2/2022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810466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0FA154-3D18-244E-845E-143E1D114C09}" type="datetimeFigureOut">
              <a:rPr lang="en-US" smtClean="0"/>
              <a:t>5/2/2022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548943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nb-NO"/>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5/2/2022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872489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nb-NO"/>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5/2/2022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665444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b-NO"/>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FA154-3D18-244E-845E-143E1D114C09}" type="datetimeFigureOut">
              <a:rPr lang="en-US" smtClean="0"/>
              <a:t>5/2/2022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664AA-4A57-FC44-AB57-3E38CB51DB65}" type="slidenum">
              <a:rPr lang="en-US" smtClean="0"/>
              <a:t>‹#›</a:t>
            </a:fld>
            <a:endParaRPr lang="en-US"/>
          </a:p>
        </p:txBody>
      </p:sp>
    </p:spTree>
    <p:extLst>
      <p:ext uri="{BB962C8B-B14F-4D97-AF65-F5344CB8AC3E}">
        <p14:creationId xmlns:p14="http://schemas.microsoft.com/office/powerpoint/2010/main" val="3499943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1398198" y="5878346"/>
            <a:ext cx="610147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4000" dirty="0">
                <a:solidFill>
                  <a:srgbClr val="00B0F0"/>
                </a:solidFill>
                <a:latin typeface="Bebas Neue"/>
                <a:cs typeface="Bebas Neue"/>
              </a:rPr>
              <a:t>@EINARWH</a:t>
            </a:r>
          </a:p>
        </p:txBody>
      </p:sp>
      <p:sp>
        <p:nvSpPr>
          <p:cNvPr id="5" name="Content Placeholder 2"/>
          <p:cNvSpPr txBox="1">
            <a:spLocks/>
          </p:cNvSpPr>
          <p:nvPr/>
        </p:nvSpPr>
        <p:spPr>
          <a:xfrm>
            <a:off x="0" y="1673679"/>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rgbClr val="3DFF06"/>
                </a:solidFill>
                <a:latin typeface="Montserrat Black"/>
                <a:cs typeface="Montserrat Black"/>
              </a:rPr>
              <a:t>DOMENE-DREVET DESIGN</a:t>
            </a:r>
            <a:endParaRPr lang="nb-NO" sz="6000" dirty="0">
              <a:solidFill>
                <a:schemeClr val="bg1"/>
              </a:solidFill>
              <a:latin typeface="Montserrat Black"/>
              <a:cs typeface="Montserrat Black"/>
            </a:endParaRPr>
          </a:p>
        </p:txBody>
      </p:sp>
      <p:sp>
        <p:nvSpPr>
          <p:cNvPr id="4" name="Content Placeholder 2">
            <a:extLst>
              <a:ext uri="{FF2B5EF4-FFF2-40B4-BE49-F238E27FC236}">
                <a16:creationId xmlns:a16="http://schemas.microsoft.com/office/drawing/2014/main" id="{1F2F8500-4370-46B4-98B3-7C24361B1D20}"/>
              </a:ext>
            </a:extLst>
          </p:cNvPr>
          <p:cNvSpPr txBox="1">
            <a:spLocks/>
          </p:cNvSpPr>
          <p:nvPr/>
        </p:nvSpPr>
        <p:spPr>
          <a:xfrm>
            <a:off x="0" y="4068837"/>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4000" dirty="0">
                <a:solidFill>
                  <a:schemeClr val="bg1"/>
                </a:solidFill>
                <a:latin typeface="Montserrat Black"/>
                <a:cs typeface="Montserrat Black"/>
              </a:rPr>
              <a:t>EVENTSTORMING</a:t>
            </a:r>
          </a:p>
        </p:txBody>
      </p:sp>
    </p:spTree>
    <p:extLst>
      <p:ext uri="{BB962C8B-B14F-4D97-AF65-F5344CB8AC3E}">
        <p14:creationId xmlns:p14="http://schemas.microsoft.com/office/powerpoint/2010/main" val="4026594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10</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Tree>
    <p:extLst>
      <p:ext uri="{BB962C8B-B14F-4D97-AF65-F5344CB8AC3E}">
        <p14:creationId xmlns:p14="http://schemas.microsoft.com/office/powerpoint/2010/main" val="3425728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11</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5344753" y="5493382"/>
            <a:ext cx="3529456" cy="1323439"/>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KRYSSFUNKSJONELLE UTVIKLERE</a:t>
            </a:r>
          </a:p>
        </p:txBody>
      </p:sp>
    </p:spTree>
    <p:extLst>
      <p:ext uri="{BB962C8B-B14F-4D97-AF65-F5344CB8AC3E}">
        <p14:creationId xmlns:p14="http://schemas.microsoft.com/office/powerpoint/2010/main" val="295548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12</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Content Placeholder 2">
            <a:extLst>
              <a:ext uri="{FF2B5EF4-FFF2-40B4-BE49-F238E27FC236}">
                <a16:creationId xmlns:a16="http://schemas.microsoft.com/office/drawing/2014/main" id="{1B0D2460-456F-4F0B-ACED-B24807532C8B}"/>
              </a:ext>
            </a:extLst>
          </p:cNvPr>
          <p:cNvSpPr txBox="1">
            <a:spLocks/>
          </p:cNvSpPr>
          <p:nvPr/>
        </p:nvSpPr>
        <p:spPr>
          <a:xfrm>
            <a:off x="9938" y="735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FEEDBACK </a:t>
            </a:r>
          </a:p>
        </p:txBody>
      </p:sp>
    </p:spTree>
    <p:extLst>
      <p:ext uri="{BB962C8B-B14F-4D97-AF65-F5344CB8AC3E}">
        <p14:creationId xmlns:p14="http://schemas.microsoft.com/office/powerpoint/2010/main" val="1256732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13</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Content Placeholder 2">
            <a:extLst>
              <a:ext uri="{FF2B5EF4-FFF2-40B4-BE49-F238E27FC236}">
                <a16:creationId xmlns:a16="http://schemas.microsoft.com/office/drawing/2014/main" id="{1B0D2460-456F-4F0B-ACED-B24807532C8B}"/>
              </a:ext>
            </a:extLst>
          </p:cNvPr>
          <p:cNvSpPr txBox="1">
            <a:spLocks/>
          </p:cNvSpPr>
          <p:nvPr/>
        </p:nvSpPr>
        <p:spPr>
          <a:xfrm>
            <a:off x="9938" y="735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SAMTALE</a:t>
            </a:r>
          </a:p>
        </p:txBody>
      </p:sp>
    </p:spTree>
    <p:extLst>
      <p:ext uri="{BB962C8B-B14F-4D97-AF65-F5344CB8AC3E}">
        <p14:creationId xmlns:p14="http://schemas.microsoft.com/office/powerpoint/2010/main" val="219617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14</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1736464" y="323507"/>
            <a:ext cx="2133600" cy="707886"/>
          </a:xfrm>
          <a:prstGeom prst="rect">
            <a:avLst/>
          </a:prstGeom>
          <a:noFill/>
        </p:spPr>
        <p:txBody>
          <a:bodyPr wrap="square" rtlCol="0">
            <a:spAutoFit/>
          </a:bodyPr>
          <a:lstStyle/>
          <a:p>
            <a:pPr algn="ctr"/>
            <a:r>
              <a:rPr lang="nb-NO" sz="4000" dirty="0">
                <a:solidFill>
                  <a:srgbClr val="92D050"/>
                </a:solidFill>
                <a:latin typeface="Bebas Neue" panose="020B0606020202050201" pitchFamily="34" charset="0"/>
              </a:rPr>
              <a:t>SILO#1</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Ellipse 29">
            <a:extLst>
              <a:ext uri="{FF2B5EF4-FFF2-40B4-BE49-F238E27FC236}">
                <a16:creationId xmlns:a16="http://schemas.microsoft.com/office/drawing/2014/main" id="{F33E8E16-34AA-4B36-B2BE-25460333CB24}"/>
              </a:ext>
            </a:extLst>
          </p:cNvPr>
          <p:cNvSpPr/>
          <p:nvPr/>
        </p:nvSpPr>
        <p:spPr>
          <a:xfrm>
            <a:off x="1596784" y="1187192"/>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1" name="Ellipse 30">
            <a:extLst>
              <a:ext uri="{FF2B5EF4-FFF2-40B4-BE49-F238E27FC236}">
                <a16:creationId xmlns:a16="http://schemas.microsoft.com/office/drawing/2014/main" id="{657ED25D-BAE9-4F15-8741-2F955491CBF5}"/>
              </a:ext>
            </a:extLst>
          </p:cNvPr>
          <p:cNvSpPr/>
          <p:nvPr/>
        </p:nvSpPr>
        <p:spPr>
          <a:xfrm>
            <a:off x="1389828" y="656798"/>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5" name="Ellipse 34">
            <a:extLst>
              <a:ext uri="{FF2B5EF4-FFF2-40B4-BE49-F238E27FC236}">
                <a16:creationId xmlns:a16="http://schemas.microsoft.com/office/drawing/2014/main" id="{BFA32FD1-B717-49CF-9A24-49C3210CD246}"/>
              </a:ext>
            </a:extLst>
          </p:cNvPr>
          <p:cNvSpPr/>
          <p:nvPr/>
        </p:nvSpPr>
        <p:spPr>
          <a:xfrm>
            <a:off x="958289" y="1003103"/>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8" name="TekstSylinder 37">
            <a:extLst>
              <a:ext uri="{FF2B5EF4-FFF2-40B4-BE49-F238E27FC236}">
                <a16:creationId xmlns:a16="http://schemas.microsoft.com/office/drawing/2014/main" id="{66002B57-B371-4C44-B549-D5C207641A24}"/>
              </a:ext>
            </a:extLst>
          </p:cNvPr>
          <p:cNvSpPr txBox="1"/>
          <p:nvPr/>
        </p:nvSpPr>
        <p:spPr>
          <a:xfrm>
            <a:off x="1148437" y="2503235"/>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SILO#2</a:t>
            </a:r>
          </a:p>
        </p:txBody>
      </p:sp>
      <p:sp>
        <p:nvSpPr>
          <p:cNvPr id="40" name="Ellipse 39">
            <a:extLst>
              <a:ext uri="{FF2B5EF4-FFF2-40B4-BE49-F238E27FC236}">
                <a16:creationId xmlns:a16="http://schemas.microsoft.com/office/drawing/2014/main" id="{4B39B379-8F88-46A1-864C-0CDC29EE51AA}"/>
              </a:ext>
            </a:extLst>
          </p:cNvPr>
          <p:cNvSpPr/>
          <p:nvPr/>
        </p:nvSpPr>
        <p:spPr>
          <a:xfrm>
            <a:off x="1650362" y="5327513"/>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1" name="Ellipse 40">
            <a:extLst>
              <a:ext uri="{FF2B5EF4-FFF2-40B4-BE49-F238E27FC236}">
                <a16:creationId xmlns:a16="http://schemas.microsoft.com/office/drawing/2014/main" id="{2EB76D58-71A0-437D-BFF4-854939200CAD}"/>
              </a:ext>
            </a:extLst>
          </p:cNvPr>
          <p:cNvSpPr/>
          <p:nvPr/>
        </p:nvSpPr>
        <p:spPr>
          <a:xfrm>
            <a:off x="1236449" y="4797119"/>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2" name="Ellipse 41">
            <a:extLst>
              <a:ext uri="{FF2B5EF4-FFF2-40B4-BE49-F238E27FC236}">
                <a16:creationId xmlns:a16="http://schemas.microsoft.com/office/drawing/2014/main" id="{FD643E98-10EA-4F69-8530-61C7EDDD3272}"/>
              </a:ext>
            </a:extLst>
          </p:cNvPr>
          <p:cNvSpPr/>
          <p:nvPr/>
        </p:nvSpPr>
        <p:spPr>
          <a:xfrm>
            <a:off x="968092" y="5534468"/>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3" name="TekstSylinder 42">
            <a:extLst>
              <a:ext uri="{FF2B5EF4-FFF2-40B4-BE49-F238E27FC236}">
                <a16:creationId xmlns:a16="http://schemas.microsoft.com/office/drawing/2014/main" id="{F1304F83-B146-480D-8F46-8235C4A1E6D3}"/>
              </a:ext>
            </a:extLst>
          </p:cNvPr>
          <p:cNvSpPr txBox="1"/>
          <p:nvPr/>
        </p:nvSpPr>
        <p:spPr>
          <a:xfrm>
            <a:off x="1443405" y="5707012"/>
            <a:ext cx="2133600" cy="707886"/>
          </a:xfrm>
          <a:prstGeom prst="rect">
            <a:avLst/>
          </a:prstGeom>
          <a:noFill/>
        </p:spPr>
        <p:txBody>
          <a:bodyPr wrap="square" rtlCol="0">
            <a:spAutoFit/>
          </a:bodyPr>
          <a:lstStyle/>
          <a:p>
            <a:pPr algn="ctr"/>
            <a:r>
              <a:rPr lang="nb-NO" sz="4000" dirty="0">
                <a:solidFill>
                  <a:srgbClr val="927CB2"/>
                </a:solidFill>
                <a:latin typeface="Bebas Neue" panose="020B0606020202050201" pitchFamily="34" charset="0"/>
              </a:rPr>
              <a:t>SILO#3</a:t>
            </a:r>
          </a:p>
        </p:txBody>
      </p:sp>
      <p:cxnSp>
        <p:nvCxnSpPr>
          <p:cNvPr id="44" name="Rett pilkobling 43">
            <a:extLst>
              <a:ext uri="{FF2B5EF4-FFF2-40B4-BE49-F238E27FC236}">
                <a16:creationId xmlns:a16="http://schemas.microsoft.com/office/drawing/2014/main" id="{089F2A2E-1932-44EA-BCA6-22C3B08CC73D}"/>
              </a:ext>
            </a:extLst>
          </p:cNvPr>
          <p:cNvCxnSpPr>
            <a:cxnSpLocks/>
          </p:cNvCxnSpPr>
          <p:nvPr/>
        </p:nvCxnSpPr>
        <p:spPr>
          <a:xfrm>
            <a:off x="2136912" y="1670368"/>
            <a:ext cx="1025388" cy="81609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45" name="Rett pilkobling 44">
            <a:extLst>
              <a:ext uri="{FF2B5EF4-FFF2-40B4-BE49-F238E27FC236}">
                <a16:creationId xmlns:a16="http://schemas.microsoft.com/office/drawing/2014/main" id="{F31E618D-ECB9-417F-BDBF-39C1234C4150}"/>
              </a:ext>
            </a:extLst>
          </p:cNvPr>
          <p:cNvCxnSpPr>
            <a:cxnSpLocks/>
          </p:cNvCxnSpPr>
          <p:nvPr/>
        </p:nvCxnSpPr>
        <p:spPr>
          <a:xfrm flipV="1">
            <a:off x="2215237" y="4372522"/>
            <a:ext cx="988675" cy="81511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6585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6888293" y="1682230"/>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15</a:t>
            </a:fld>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6624490" y="3832713"/>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6888294" y="975160"/>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6399167" y="490766"/>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4251097" y="1282251"/>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489653" y="1282251"/>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721247" y="1282250"/>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4962271" y="1281755"/>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4006778" y="1282580"/>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flipV="1">
            <a:off x="1828800" y="1946842"/>
            <a:ext cx="1993738" cy="14456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5403287" y="865264"/>
            <a:ext cx="971594" cy="484394"/>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5411568" y="5020351"/>
            <a:ext cx="1031290" cy="420373"/>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flipV="1">
            <a:off x="5516024" y="4246627"/>
            <a:ext cx="926834" cy="312844"/>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269687" y="500159"/>
            <a:ext cx="2715770"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BACKLOG#1</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1736464" y="323507"/>
            <a:ext cx="2133600" cy="707886"/>
          </a:xfrm>
          <a:prstGeom prst="rect">
            <a:avLst/>
          </a:prstGeom>
          <a:noFill/>
        </p:spPr>
        <p:txBody>
          <a:bodyPr wrap="square" rtlCol="0">
            <a:spAutoFit/>
          </a:bodyPr>
          <a:lstStyle/>
          <a:p>
            <a:pPr algn="ctr"/>
            <a:r>
              <a:rPr lang="nb-NO" sz="4000" dirty="0">
                <a:solidFill>
                  <a:srgbClr val="92D050"/>
                </a:solidFill>
                <a:latin typeface="Bebas Neue" panose="020B0606020202050201" pitchFamily="34" charset="0"/>
              </a:rPr>
              <a:t>SILO#1</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831446" y="92836"/>
            <a:ext cx="2299749"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UTVIKLERE#1</a:t>
            </a:r>
          </a:p>
        </p:txBody>
      </p:sp>
      <p:sp>
        <p:nvSpPr>
          <p:cNvPr id="30" name="Ellipse 29">
            <a:extLst>
              <a:ext uri="{FF2B5EF4-FFF2-40B4-BE49-F238E27FC236}">
                <a16:creationId xmlns:a16="http://schemas.microsoft.com/office/drawing/2014/main" id="{F33E8E16-34AA-4B36-B2BE-25460333CB24}"/>
              </a:ext>
            </a:extLst>
          </p:cNvPr>
          <p:cNvSpPr/>
          <p:nvPr/>
        </p:nvSpPr>
        <p:spPr>
          <a:xfrm>
            <a:off x="1596784" y="1187192"/>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1" name="Ellipse 30">
            <a:extLst>
              <a:ext uri="{FF2B5EF4-FFF2-40B4-BE49-F238E27FC236}">
                <a16:creationId xmlns:a16="http://schemas.microsoft.com/office/drawing/2014/main" id="{657ED25D-BAE9-4F15-8741-2F955491CBF5}"/>
              </a:ext>
            </a:extLst>
          </p:cNvPr>
          <p:cNvSpPr/>
          <p:nvPr/>
        </p:nvSpPr>
        <p:spPr>
          <a:xfrm>
            <a:off x="1389828" y="656798"/>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5" name="Ellipse 34">
            <a:extLst>
              <a:ext uri="{FF2B5EF4-FFF2-40B4-BE49-F238E27FC236}">
                <a16:creationId xmlns:a16="http://schemas.microsoft.com/office/drawing/2014/main" id="{BFA32FD1-B717-49CF-9A24-49C3210CD246}"/>
              </a:ext>
            </a:extLst>
          </p:cNvPr>
          <p:cNvSpPr/>
          <p:nvPr/>
        </p:nvSpPr>
        <p:spPr>
          <a:xfrm>
            <a:off x="958289" y="1003103"/>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8" name="TekstSylinder 37">
            <a:extLst>
              <a:ext uri="{FF2B5EF4-FFF2-40B4-BE49-F238E27FC236}">
                <a16:creationId xmlns:a16="http://schemas.microsoft.com/office/drawing/2014/main" id="{66002B57-B371-4C44-B549-D5C207641A24}"/>
              </a:ext>
            </a:extLst>
          </p:cNvPr>
          <p:cNvSpPr txBox="1"/>
          <p:nvPr/>
        </p:nvSpPr>
        <p:spPr>
          <a:xfrm>
            <a:off x="810749" y="2330068"/>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SILO#2</a:t>
            </a:r>
          </a:p>
        </p:txBody>
      </p:sp>
      <p:sp>
        <p:nvSpPr>
          <p:cNvPr id="40" name="Ellipse 39">
            <a:extLst>
              <a:ext uri="{FF2B5EF4-FFF2-40B4-BE49-F238E27FC236}">
                <a16:creationId xmlns:a16="http://schemas.microsoft.com/office/drawing/2014/main" id="{4B39B379-8F88-46A1-864C-0CDC29EE51AA}"/>
              </a:ext>
            </a:extLst>
          </p:cNvPr>
          <p:cNvSpPr/>
          <p:nvPr/>
        </p:nvSpPr>
        <p:spPr>
          <a:xfrm>
            <a:off x="1650362" y="5327513"/>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1" name="Ellipse 40">
            <a:extLst>
              <a:ext uri="{FF2B5EF4-FFF2-40B4-BE49-F238E27FC236}">
                <a16:creationId xmlns:a16="http://schemas.microsoft.com/office/drawing/2014/main" id="{2EB76D58-71A0-437D-BFF4-854939200CAD}"/>
              </a:ext>
            </a:extLst>
          </p:cNvPr>
          <p:cNvSpPr/>
          <p:nvPr/>
        </p:nvSpPr>
        <p:spPr>
          <a:xfrm>
            <a:off x="1236449" y="4797119"/>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2" name="Ellipse 41">
            <a:extLst>
              <a:ext uri="{FF2B5EF4-FFF2-40B4-BE49-F238E27FC236}">
                <a16:creationId xmlns:a16="http://schemas.microsoft.com/office/drawing/2014/main" id="{FD643E98-10EA-4F69-8530-61C7EDDD3272}"/>
              </a:ext>
            </a:extLst>
          </p:cNvPr>
          <p:cNvSpPr/>
          <p:nvPr/>
        </p:nvSpPr>
        <p:spPr>
          <a:xfrm>
            <a:off x="968092" y="5534468"/>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3" name="TekstSylinder 42">
            <a:extLst>
              <a:ext uri="{FF2B5EF4-FFF2-40B4-BE49-F238E27FC236}">
                <a16:creationId xmlns:a16="http://schemas.microsoft.com/office/drawing/2014/main" id="{F1304F83-B146-480D-8F46-8235C4A1E6D3}"/>
              </a:ext>
            </a:extLst>
          </p:cNvPr>
          <p:cNvSpPr txBox="1"/>
          <p:nvPr/>
        </p:nvSpPr>
        <p:spPr>
          <a:xfrm>
            <a:off x="1443405" y="5707012"/>
            <a:ext cx="2133600" cy="707886"/>
          </a:xfrm>
          <a:prstGeom prst="rect">
            <a:avLst/>
          </a:prstGeom>
          <a:noFill/>
        </p:spPr>
        <p:txBody>
          <a:bodyPr wrap="square" rtlCol="0">
            <a:spAutoFit/>
          </a:bodyPr>
          <a:lstStyle/>
          <a:p>
            <a:pPr algn="ctr"/>
            <a:r>
              <a:rPr lang="nb-NO" sz="4000" dirty="0">
                <a:solidFill>
                  <a:srgbClr val="927CB2"/>
                </a:solidFill>
                <a:latin typeface="Bebas Neue" panose="020B0606020202050201" pitchFamily="34" charset="0"/>
              </a:rPr>
              <a:t>SILO#3</a:t>
            </a:r>
          </a:p>
        </p:txBody>
      </p:sp>
      <p:cxnSp>
        <p:nvCxnSpPr>
          <p:cNvPr id="44" name="Rett pilkobling 43">
            <a:extLst>
              <a:ext uri="{FF2B5EF4-FFF2-40B4-BE49-F238E27FC236}">
                <a16:creationId xmlns:a16="http://schemas.microsoft.com/office/drawing/2014/main" id="{089F2A2E-1932-44EA-BCA6-22C3B08CC73D}"/>
              </a:ext>
            </a:extLst>
          </p:cNvPr>
          <p:cNvCxnSpPr>
            <a:cxnSpLocks/>
          </p:cNvCxnSpPr>
          <p:nvPr/>
        </p:nvCxnSpPr>
        <p:spPr>
          <a:xfrm>
            <a:off x="2142162" y="1187192"/>
            <a:ext cx="1727902" cy="48268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45" name="Rett pilkobling 44">
            <a:extLst>
              <a:ext uri="{FF2B5EF4-FFF2-40B4-BE49-F238E27FC236}">
                <a16:creationId xmlns:a16="http://schemas.microsoft.com/office/drawing/2014/main" id="{F31E618D-ECB9-417F-BDBF-39C1234C4150}"/>
              </a:ext>
            </a:extLst>
          </p:cNvPr>
          <p:cNvCxnSpPr>
            <a:cxnSpLocks/>
          </p:cNvCxnSpPr>
          <p:nvPr/>
        </p:nvCxnSpPr>
        <p:spPr>
          <a:xfrm flipV="1">
            <a:off x="2301240" y="5082800"/>
            <a:ext cx="1493520" cy="37312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46" name="Rektangel 45">
            <a:extLst>
              <a:ext uri="{FF2B5EF4-FFF2-40B4-BE49-F238E27FC236}">
                <a16:creationId xmlns:a16="http://schemas.microsoft.com/office/drawing/2014/main" id="{DF2B3335-9DDE-453B-B63C-7CD6D10F929F}"/>
              </a:ext>
            </a:extLst>
          </p:cNvPr>
          <p:cNvSpPr/>
          <p:nvPr/>
        </p:nvSpPr>
        <p:spPr>
          <a:xfrm>
            <a:off x="4235960" y="4307391"/>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7" name="Rektangel 46">
            <a:extLst>
              <a:ext uri="{FF2B5EF4-FFF2-40B4-BE49-F238E27FC236}">
                <a16:creationId xmlns:a16="http://schemas.microsoft.com/office/drawing/2014/main" id="{A40AB83A-DBEB-482A-A95E-8089B02A6DE9}"/>
              </a:ext>
            </a:extLst>
          </p:cNvPr>
          <p:cNvSpPr/>
          <p:nvPr/>
        </p:nvSpPr>
        <p:spPr>
          <a:xfrm>
            <a:off x="4474516" y="4307391"/>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8" name="Rektangel 47">
            <a:extLst>
              <a:ext uri="{FF2B5EF4-FFF2-40B4-BE49-F238E27FC236}">
                <a16:creationId xmlns:a16="http://schemas.microsoft.com/office/drawing/2014/main" id="{FF7C752E-AECE-4048-BDF1-D2D5266D14BB}"/>
              </a:ext>
            </a:extLst>
          </p:cNvPr>
          <p:cNvSpPr/>
          <p:nvPr/>
        </p:nvSpPr>
        <p:spPr>
          <a:xfrm>
            <a:off x="4706110" y="4307390"/>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9" name="Rektangel 48">
            <a:extLst>
              <a:ext uri="{FF2B5EF4-FFF2-40B4-BE49-F238E27FC236}">
                <a16:creationId xmlns:a16="http://schemas.microsoft.com/office/drawing/2014/main" id="{A8F2EFC3-CD68-4F01-8DC6-5106E8509198}"/>
              </a:ext>
            </a:extLst>
          </p:cNvPr>
          <p:cNvSpPr/>
          <p:nvPr/>
        </p:nvSpPr>
        <p:spPr>
          <a:xfrm>
            <a:off x="4947134" y="4306895"/>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50" name="Rektangel 49">
            <a:extLst>
              <a:ext uri="{FF2B5EF4-FFF2-40B4-BE49-F238E27FC236}">
                <a16:creationId xmlns:a16="http://schemas.microsoft.com/office/drawing/2014/main" id="{D4523925-9BE9-42FC-BCBE-4754854C3FD0}"/>
              </a:ext>
            </a:extLst>
          </p:cNvPr>
          <p:cNvSpPr/>
          <p:nvPr/>
        </p:nvSpPr>
        <p:spPr>
          <a:xfrm>
            <a:off x="3991641" y="4307720"/>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cxnSp>
        <p:nvCxnSpPr>
          <p:cNvPr id="51" name="Rett pilkobling 50">
            <a:extLst>
              <a:ext uri="{FF2B5EF4-FFF2-40B4-BE49-F238E27FC236}">
                <a16:creationId xmlns:a16="http://schemas.microsoft.com/office/drawing/2014/main" id="{EAA5E0F3-68C9-43C4-9CED-739B57B6E814}"/>
              </a:ext>
            </a:extLst>
          </p:cNvPr>
          <p:cNvCxnSpPr>
            <a:cxnSpLocks/>
          </p:cNvCxnSpPr>
          <p:nvPr/>
        </p:nvCxnSpPr>
        <p:spPr>
          <a:xfrm>
            <a:off x="1981200" y="3544888"/>
            <a:ext cx="1813560" cy="836328"/>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52" name="Rett pilkobling 51">
            <a:extLst>
              <a:ext uri="{FF2B5EF4-FFF2-40B4-BE49-F238E27FC236}">
                <a16:creationId xmlns:a16="http://schemas.microsoft.com/office/drawing/2014/main" id="{8B38FDAE-9E56-4555-9D8E-A87EB3790BB6}"/>
              </a:ext>
            </a:extLst>
          </p:cNvPr>
          <p:cNvCxnSpPr>
            <a:cxnSpLocks/>
          </p:cNvCxnSpPr>
          <p:nvPr/>
        </p:nvCxnSpPr>
        <p:spPr>
          <a:xfrm flipV="1">
            <a:off x="1965817" y="2123494"/>
            <a:ext cx="2040961" cy="273087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53" name="TekstSylinder 52">
            <a:extLst>
              <a:ext uri="{FF2B5EF4-FFF2-40B4-BE49-F238E27FC236}">
                <a16:creationId xmlns:a16="http://schemas.microsoft.com/office/drawing/2014/main" id="{F5FC879D-163B-4543-BCF4-89D83C1A1B1B}"/>
              </a:ext>
            </a:extLst>
          </p:cNvPr>
          <p:cNvSpPr txBox="1"/>
          <p:nvPr/>
        </p:nvSpPr>
        <p:spPr>
          <a:xfrm>
            <a:off x="3287938" y="5293100"/>
            <a:ext cx="2679267"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BACKLOG#2</a:t>
            </a:r>
          </a:p>
        </p:txBody>
      </p:sp>
      <p:sp>
        <p:nvSpPr>
          <p:cNvPr id="54" name="Ellipse 53">
            <a:extLst>
              <a:ext uri="{FF2B5EF4-FFF2-40B4-BE49-F238E27FC236}">
                <a16:creationId xmlns:a16="http://schemas.microsoft.com/office/drawing/2014/main" id="{2F573C90-79C2-4D3F-9A52-C57E0F6A7403}"/>
              </a:ext>
            </a:extLst>
          </p:cNvPr>
          <p:cNvSpPr/>
          <p:nvPr/>
        </p:nvSpPr>
        <p:spPr>
          <a:xfrm>
            <a:off x="542800" y="5026811"/>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66" name="Rett pilkobling 65">
            <a:extLst>
              <a:ext uri="{FF2B5EF4-FFF2-40B4-BE49-F238E27FC236}">
                <a16:creationId xmlns:a16="http://schemas.microsoft.com/office/drawing/2014/main" id="{68740DC4-BF7D-4BD3-9059-832081A43F4D}"/>
              </a:ext>
            </a:extLst>
          </p:cNvPr>
          <p:cNvCxnSpPr>
            <a:cxnSpLocks/>
          </p:cNvCxnSpPr>
          <p:nvPr/>
        </p:nvCxnSpPr>
        <p:spPr>
          <a:xfrm flipV="1">
            <a:off x="5472380" y="1307396"/>
            <a:ext cx="1174890" cy="240542"/>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69" name="Rett pilkobling 68">
            <a:extLst>
              <a:ext uri="{FF2B5EF4-FFF2-40B4-BE49-F238E27FC236}">
                <a16:creationId xmlns:a16="http://schemas.microsoft.com/office/drawing/2014/main" id="{4ACEC11C-80BD-440A-98D9-9353A51332A7}"/>
              </a:ext>
            </a:extLst>
          </p:cNvPr>
          <p:cNvCxnSpPr>
            <a:cxnSpLocks/>
          </p:cNvCxnSpPr>
          <p:nvPr/>
        </p:nvCxnSpPr>
        <p:spPr>
          <a:xfrm>
            <a:off x="5472380" y="1730841"/>
            <a:ext cx="1221720" cy="11993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75" name="Ellipse 74">
            <a:extLst>
              <a:ext uri="{FF2B5EF4-FFF2-40B4-BE49-F238E27FC236}">
                <a16:creationId xmlns:a16="http://schemas.microsoft.com/office/drawing/2014/main" id="{D7423926-C27D-4753-BAAE-46D460E436CB}"/>
              </a:ext>
            </a:extLst>
          </p:cNvPr>
          <p:cNvSpPr/>
          <p:nvPr/>
        </p:nvSpPr>
        <p:spPr>
          <a:xfrm>
            <a:off x="6586292" y="5416315"/>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7" name="Ellipse 76">
            <a:extLst>
              <a:ext uri="{FF2B5EF4-FFF2-40B4-BE49-F238E27FC236}">
                <a16:creationId xmlns:a16="http://schemas.microsoft.com/office/drawing/2014/main" id="{4301CB52-C301-40BF-8E4D-4DB415668FA2}"/>
              </a:ext>
            </a:extLst>
          </p:cNvPr>
          <p:cNvSpPr/>
          <p:nvPr/>
        </p:nvSpPr>
        <p:spPr>
          <a:xfrm>
            <a:off x="6612736" y="2277736"/>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cxnSp>
        <p:nvCxnSpPr>
          <p:cNvPr id="78" name="Rett pilkobling 77">
            <a:extLst>
              <a:ext uri="{FF2B5EF4-FFF2-40B4-BE49-F238E27FC236}">
                <a16:creationId xmlns:a16="http://schemas.microsoft.com/office/drawing/2014/main" id="{90698F3F-FD02-4DD5-9DAC-95E5A0F13B65}"/>
              </a:ext>
            </a:extLst>
          </p:cNvPr>
          <p:cNvCxnSpPr>
            <a:cxnSpLocks/>
          </p:cNvCxnSpPr>
          <p:nvPr/>
        </p:nvCxnSpPr>
        <p:spPr>
          <a:xfrm>
            <a:off x="5472380" y="1899849"/>
            <a:ext cx="970478" cy="42223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83" name="Ellipse 82">
            <a:extLst>
              <a:ext uri="{FF2B5EF4-FFF2-40B4-BE49-F238E27FC236}">
                <a16:creationId xmlns:a16="http://schemas.microsoft.com/office/drawing/2014/main" id="{30500E50-F4F7-467E-A515-BEDC90DE464A}"/>
              </a:ext>
            </a:extLst>
          </p:cNvPr>
          <p:cNvSpPr/>
          <p:nvPr/>
        </p:nvSpPr>
        <p:spPr>
          <a:xfrm>
            <a:off x="6694100" y="4599685"/>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cxnSp>
        <p:nvCxnSpPr>
          <p:cNvPr id="84" name="Rett pilkobling 83">
            <a:extLst>
              <a:ext uri="{FF2B5EF4-FFF2-40B4-BE49-F238E27FC236}">
                <a16:creationId xmlns:a16="http://schemas.microsoft.com/office/drawing/2014/main" id="{6CE4B180-9BBA-47DE-BBC1-DCA3B7332736}"/>
              </a:ext>
            </a:extLst>
          </p:cNvPr>
          <p:cNvCxnSpPr>
            <a:cxnSpLocks/>
          </p:cNvCxnSpPr>
          <p:nvPr/>
        </p:nvCxnSpPr>
        <p:spPr>
          <a:xfrm>
            <a:off x="5472380" y="4797119"/>
            <a:ext cx="1098260" cy="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88" name="TekstSylinder 87">
            <a:extLst>
              <a:ext uri="{FF2B5EF4-FFF2-40B4-BE49-F238E27FC236}">
                <a16:creationId xmlns:a16="http://schemas.microsoft.com/office/drawing/2014/main" id="{F3432BAD-A266-46F9-8351-54CB4B17A858}"/>
              </a:ext>
            </a:extLst>
          </p:cNvPr>
          <p:cNvSpPr txBox="1"/>
          <p:nvPr/>
        </p:nvSpPr>
        <p:spPr>
          <a:xfrm>
            <a:off x="6624490" y="5842513"/>
            <a:ext cx="2299749" cy="707886"/>
          </a:xfrm>
          <a:prstGeom prst="rect">
            <a:avLst/>
          </a:prstGeom>
          <a:noFill/>
        </p:spPr>
        <p:txBody>
          <a:bodyPr wrap="square" rtlCol="0">
            <a:spAutoFit/>
          </a:bodyPr>
          <a:lstStyle/>
          <a:p>
            <a:pPr algn="ctr"/>
            <a:r>
              <a:rPr lang="nb-NO" sz="4000" dirty="0">
                <a:solidFill>
                  <a:srgbClr val="FFC000"/>
                </a:solidFill>
                <a:latin typeface="Bebas Neue" panose="020B0606020202050201" pitchFamily="34" charset="0"/>
              </a:rPr>
              <a:t>UTVIKLERE#2</a:t>
            </a:r>
          </a:p>
        </p:txBody>
      </p:sp>
    </p:spTree>
    <p:extLst>
      <p:ext uri="{BB962C8B-B14F-4D97-AF65-F5344CB8AC3E}">
        <p14:creationId xmlns:p14="http://schemas.microsoft.com/office/powerpoint/2010/main" val="3758645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16</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HVA ER EVENTSTORMING?</a:t>
            </a:r>
          </a:p>
        </p:txBody>
      </p:sp>
    </p:spTree>
    <p:extLst>
      <p:ext uri="{BB962C8B-B14F-4D97-AF65-F5344CB8AC3E}">
        <p14:creationId xmlns:p14="http://schemas.microsoft.com/office/powerpoint/2010/main" val="3915685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EN TEKNIKK FOR </a:t>
            </a:r>
            <a:r>
              <a:rPr lang="nb-NO" sz="8000" dirty="0">
                <a:solidFill>
                  <a:srgbClr val="FFFF00"/>
                </a:solidFill>
                <a:latin typeface="Bebas Neue" panose="020B0606020202050201" pitchFamily="34" charset="0"/>
                <a:cs typeface="Montserrat Black"/>
              </a:rPr>
              <a:t>BEVISST LÆRING</a:t>
            </a:r>
            <a:r>
              <a:rPr lang="nb-NO" sz="8000" dirty="0">
                <a:solidFill>
                  <a:schemeClr val="bg1"/>
                </a:solidFill>
                <a:latin typeface="Bebas Neue" panose="020B0606020202050201" pitchFamily="34" charset="0"/>
                <a:cs typeface="Montserrat Black"/>
              </a:rPr>
              <a:t> I FELLESSKAP</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8667942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18</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#1</a:t>
            </a:r>
            <a:r>
              <a:rPr lang="nb-NO" sz="8000" dirty="0">
                <a:solidFill>
                  <a:schemeClr val="bg1"/>
                </a:solidFill>
                <a:latin typeface="Bebas Neue" panose="020B0606020202050201" pitchFamily="34" charset="0"/>
                <a:cs typeface="Montserrat Black"/>
              </a:rPr>
              <a:t> ALLE I ETT ROM</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662278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19</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#2</a:t>
            </a:r>
            <a:r>
              <a:rPr lang="nb-NO" sz="8000" dirty="0">
                <a:solidFill>
                  <a:schemeClr val="bg1"/>
                </a:solidFill>
                <a:latin typeface="Bebas Neue" panose="020B0606020202050201" pitchFamily="34" charset="0"/>
                <a:cs typeface="Montserrat Black"/>
              </a:rPr>
              <a:t> UENDELIG PLASS TIL MODELLERING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731942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a:t>
            </a:fld>
            <a:endParaRPr lang="nb-NO"/>
          </a:p>
        </p:txBody>
      </p:sp>
      <p:pic>
        <p:nvPicPr>
          <p:cNvPr id="3" name="Bilde 2" descr="Et bilde som inneholder tekst, mann, person&#10;&#10;Automatisk generert beskrivelse">
            <a:extLst>
              <a:ext uri="{FF2B5EF4-FFF2-40B4-BE49-F238E27FC236}">
                <a16:creationId xmlns:a16="http://schemas.microsoft.com/office/drawing/2014/main" id="{2F9B673E-4AD2-4B75-9C41-590428690C4A}"/>
              </a:ext>
            </a:extLst>
          </p:cNvPr>
          <p:cNvPicPr>
            <a:picLocks noChangeAspect="1"/>
          </p:cNvPicPr>
          <p:nvPr/>
        </p:nvPicPr>
        <p:blipFill>
          <a:blip r:embed="rId3"/>
          <a:stretch>
            <a:fillRect/>
          </a:stretch>
        </p:blipFill>
        <p:spPr>
          <a:xfrm>
            <a:off x="0" y="279508"/>
            <a:ext cx="9144000" cy="6088164"/>
          </a:xfrm>
          <a:prstGeom prst="rect">
            <a:avLst/>
          </a:prstGeom>
        </p:spPr>
      </p:pic>
    </p:spTree>
    <p:extLst>
      <p:ext uri="{BB962C8B-B14F-4D97-AF65-F5344CB8AC3E}">
        <p14:creationId xmlns:p14="http://schemas.microsoft.com/office/powerpoint/2010/main" val="21729691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#3</a:t>
            </a:r>
            <a:r>
              <a:rPr lang="nb-NO" sz="8000" dirty="0">
                <a:solidFill>
                  <a:schemeClr val="bg1"/>
                </a:solidFill>
                <a:latin typeface="Bebas Neue" panose="020B0606020202050201" pitchFamily="34" charset="0"/>
                <a:cs typeface="Montserrat Black"/>
              </a:rPr>
              <a:t> POST-ITS MED HENDELSER I DOMENET UTTRYKT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86790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21</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#1</a:t>
            </a:r>
            <a:r>
              <a:rPr lang="nb-NO" sz="8000" dirty="0">
                <a:solidFill>
                  <a:schemeClr val="bg1"/>
                </a:solidFill>
                <a:latin typeface="Bebas Neue" panose="020B0606020202050201" pitchFamily="34" charset="0"/>
                <a:cs typeface="Montserrat Black"/>
              </a:rPr>
              <a:t> ALLE I ETT ROM</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141772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22</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SKJULTE INTERESSEHAVERE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284890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23</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PERSPEKTIVER</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PÅ BORDET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89696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24</a:t>
            </a:fld>
            <a:endParaRPr lang="nb-NO"/>
          </a:p>
        </p:txBody>
      </p:sp>
      <p:sp>
        <p:nvSpPr>
          <p:cNvPr id="7" name="Content Placeholder 2"/>
          <p:cNvSpPr txBox="1">
            <a:spLocks/>
          </p:cNvSpPr>
          <p:nvPr/>
        </p:nvSpPr>
        <p:spPr>
          <a:xfrm>
            <a:off x="0"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HVIS VI SKAL LAGE NOE SAMMEN BØR VI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KJENNE HVERANDRE</a:t>
            </a:r>
          </a:p>
        </p:txBody>
      </p:sp>
    </p:spTree>
    <p:extLst>
      <p:ext uri="{BB962C8B-B14F-4D97-AF65-F5344CB8AC3E}">
        <p14:creationId xmlns:p14="http://schemas.microsoft.com/office/powerpoint/2010/main" val="1208265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25</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KNYTTE ANSIKTER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TIL NAVN OG ROLLER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238809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26</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KNYTTE FORBINDELSER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3797826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27</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STARTE EN SAMTALE</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OM PRODUKTET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170274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53DA"/>
                </a:solidFill>
                <a:latin typeface="Bebas Neue" panose="020B0606020202050201" pitchFamily="34" charset="0"/>
                <a:cs typeface="Montserrat Black"/>
              </a:rPr>
              <a:t>ER DET MULIG I PRAKSIS?</a:t>
            </a:r>
          </a:p>
        </p:txBody>
      </p:sp>
    </p:spTree>
    <p:extLst>
      <p:ext uri="{BB962C8B-B14F-4D97-AF65-F5344CB8AC3E}">
        <p14:creationId xmlns:p14="http://schemas.microsoft.com/office/powerpoint/2010/main" val="2128384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29</a:t>
            </a:fld>
            <a:endParaRPr lang="nb-NO"/>
          </a:p>
        </p:txBody>
      </p:sp>
      <p:sp>
        <p:nvSpPr>
          <p:cNvPr id="7" name="Content Placeholder 2"/>
          <p:cNvSpPr txBox="1">
            <a:spLocks/>
          </p:cNvSpPr>
          <p:nvPr/>
        </p:nvSpPr>
        <p:spPr>
          <a:xfrm>
            <a:off x="0" y="220822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53DA"/>
                </a:solidFill>
                <a:latin typeface="Bebas Neue" panose="020B0606020202050201" pitchFamily="34" charset="0"/>
                <a:cs typeface="Montserrat Black"/>
              </a:rPr>
              <a:t>ER DET IKKE </a:t>
            </a:r>
            <a:br>
              <a:rPr lang="nb-NO" sz="8000" dirty="0">
                <a:solidFill>
                  <a:srgbClr val="FF53DA"/>
                </a:solidFill>
                <a:latin typeface="Bebas Neue" panose="020B0606020202050201" pitchFamily="34" charset="0"/>
                <a:cs typeface="Montserrat Black"/>
              </a:rPr>
            </a:br>
            <a:r>
              <a:rPr lang="nb-NO" sz="8000" dirty="0">
                <a:solidFill>
                  <a:srgbClr val="FF53DA"/>
                </a:solidFill>
                <a:latin typeface="Bebas Neue" panose="020B0606020202050201" pitchFamily="34" charset="0"/>
                <a:cs typeface="Montserrat Black"/>
              </a:rPr>
              <a:t>FRYKTELIG DYRT?</a:t>
            </a:r>
          </a:p>
        </p:txBody>
      </p:sp>
    </p:spTree>
    <p:extLst>
      <p:ext uri="{BB962C8B-B14F-4D97-AF65-F5344CB8AC3E}">
        <p14:creationId xmlns:p14="http://schemas.microsoft.com/office/powerpoint/2010/main" val="3824885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EVENTSTORMING?</a:t>
            </a:r>
          </a:p>
        </p:txBody>
      </p:sp>
    </p:spTree>
    <p:extLst>
      <p:ext uri="{BB962C8B-B14F-4D97-AF65-F5344CB8AC3E}">
        <p14:creationId xmlns:p14="http://schemas.microsoft.com/office/powerpoint/2010/main" val="37731170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30</a:t>
            </a:fld>
            <a:endParaRPr lang="nb-NO"/>
          </a:p>
        </p:txBody>
      </p:sp>
      <p:sp>
        <p:nvSpPr>
          <p:cNvPr id="7" name="Content Placeholder 2"/>
          <p:cNvSpPr txBox="1">
            <a:spLocks/>
          </p:cNvSpPr>
          <p:nvPr/>
        </p:nvSpPr>
        <p:spPr>
          <a:xfrm>
            <a:off x="0" y="990626"/>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HVOR MYE KOSTER </a:t>
            </a:r>
            <a:r>
              <a:rPr lang="nb-NO" sz="8000" dirty="0">
                <a:solidFill>
                  <a:srgbClr val="FFFF00"/>
                </a:solidFill>
                <a:latin typeface="Bebas Neue" panose="020B0606020202050201" pitchFamily="34" charset="0"/>
                <a:cs typeface="Montserrat Black"/>
              </a:rPr>
              <a:t>FRAGMENTERT OG ASYNKRON KOMMUNIKASJON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HVER ENESTE DAG?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853392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31</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#2</a:t>
            </a:r>
            <a:r>
              <a:rPr lang="nb-NO" sz="8000" dirty="0">
                <a:solidFill>
                  <a:schemeClr val="bg1"/>
                </a:solidFill>
                <a:latin typeface="Bebas Neue" panose="020B0606020202050201" pitchFamily="34" charset="0"/>
                <a:cs typeface="Montserrat Black"/>
              </a:rPr>
              <a:t> UENDELIG PLASS TIL MODELLERING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9571775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32</a:t>
            </a:fld>
            <a:endParaRPr lang="nb-NO"/>
          </a:p>
        </p:txBody>
      </p:sp>
      <p:sp>
        <p:nvSpPr>
          <p:cNvPr id="7" name="Content Placeholder 2"/>
          <p:cNvSpPr txBox="1">
            <a:spLocks/>
          </p:cNvSpPr>
          <p:nvPr/>
        </p:nvSpPr>
        <p:spPr>
          <a:xfrm>
            <a:off x="0"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VI VET IKKE HVOR STORT PROBLEMET ER </a:t>
            </a:r>
            <a:r>
              <a:rPr lang="nb-NO" sz="8000" dirty="0">
                <a:solidFill>
                  <a:srgbClr val="FFFF00"/>
                </a:solidFill>
                <a:latin typeface="Bebas Neue" panose="020B0606020202050201" pitchFamily="34" charset="0"/>
                <a:cs typeface="Montserrat Black"/>
              </a:rPr>
              <a:t>FØR VI HAR UTFORSKET DET</a:t>
            </a:r>
          </a:p>
        </p:txBody>
      </p:sp>
    </p:spTree>
    <p:extLst>
      <p:ext uri="{BB962C8B-B14F-4D97-AF65-F5344CB8AC3E}">
        <p14:creationId xmlns:p14="http://schemas.microsoft.com/office/powerpoint/2010/main" val="35197530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33</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TRANG PLASS GJØR AT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TING BLIR UTELATT</a:t>
            </a:r>
          </a:p>
        </p:txBody>
      </p:sp>
    </p:spTree>
    <p:extLst>
      <p:ext uri="{BB962C8B-B14F-4D97-AF65-F5344CB8AC3E}">
        <p14:creationId xmlns:p14="http://schemas.microsoft.com/office/powerpoint/2010/main" val="34771222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VI VIL HA MED </a:t>
            </a:r>
            <a:r>
              <a:rPr lang="nb-NO" sz="8000" dirty="0">
                <a:solidFill>
                  <a:srgbClr val="FFFF00"/>
                </a:solidFill>
                <a:latin typeface="Bebas Neue" panose="020B0606020202050201" pitchFamily="34" charset="0"/>
                <a:cs typeface="Montserrat Black"/>
              </a:rPr>
              <a:t>ALT</a:t>
            </a:r>
          </a:p>
        </p:txBody>
      </p:sp>
    </p:spTree>
    <p:extLst>
      <p:ext uri="{BB962C8B-B14F-4D97-AF65-F5344CB8AC3E}">
        <p14:creationId xmlns:p14="http://schemas.microsoft.com/office/powerpoint/2010/main" val="31858190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35</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MINIMERE MOTSTAND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0590941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MÅ HA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LAPPER OG TUSJER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824653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#3</a:t>
            </a:r>
            <a:r>
              <a:rPr lang="nb-NO" sz="8000" dirty="0">
                <a:solidFill>
                  <a:schemeClr val="bg1"/>
                </a:solidFill>
                <a:latin typeface="Bebas Neue" panose="020B0606020202050201" pitchFamily="34" charset="0"/>
                <a:cs typeface="Montserrat Black"/>
              </a:rPr>
              <a:t> POST-ITS MED HENDELSER I DOMENET UTTRYKT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1233154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38</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PROGRAMMET </a:t>
            </a:r>
            <a:r>
              <a:rPr lang="nb-NO" sz="7600" dirty="0">
                <a:solidFill>
                  <a:srgbClr val="FFFF00"/>
                </a:solidFill>
                <a:latin typeface="Bebas Neue" panose="020B0606020202050201" pitchFamily="34" charset="0"/>
                <a:cs typeface="Montserrat Black"/>
              </a:rPr>
              <a:t>BLE</a:t>
            </a:r>
            <a:r>
              <a:rPr lang="nb-NO" sz="7600" dirty="0">
                <a:solidFill>
                  <a:schemeClr val="bg1"/>
                </a:solidFill>
                <a:latin typeface="Bebas Neue" panose="020B0606020202050201" pitchFamily="34" charset="0"/>
                <a:cs typeface="Montserrat Black"/>
              </a:rPr>
              <a:t> </a:t>
            </a:r>
            <a:br>
              <a:rPr lang="nb-NO" sz="7600" dirty="0">
                <a:solidFill>
                  <a:schemeClr val="bg1"/>
                </a:solidFill>
                <a:latin typeface="Bebas Neue" panose="020B0606020202050201" pitchFamily="34" charset="0"/>
                <a:cs typeface="Montserrat Black"/>
              </a:rPr>
            </a:br>
            <a:r>
              <a:rPr lang="nb-NO" sz="7600" dirty="0">
                <a:solidFill>
                  <a:schemeClr val="bg1"/>
                </a:solidFill>
                <a:latin typeface="Bebas Neue" panose="020B0606020202050201" pitchFamily="34" charset="0"/>
                <a:cs typeface="Montserrat Black"/>
              </a:rPr>
              <a:t>PUBLISERT</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2142865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39</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PROGRAMMET </a:t>
            </a:r>
            <a:r>
              <a:rPr lang="nb-NO" sz="7600" dirty="0">
                <a:solidFill>
                  <a:srgbClr val="FFFF00"/>
                </a:solidFill>
                <a:latin typeface="Bebas Neue" panose="020B0606020202050201" pitchFamily="34" charset="0"/>
                <a:cs typeface="Montserrat Black"/>
              </a:rPr>
              <a:t>FIKK</a:t>
            </a:r>
            <a:r>
              <a:rPr lang="nb-NO" sz="7600" dirty="0">
                <a:solidFill>
                  <a:schemeClr val="bg1"/>
                </a:solidFill>
                <a:latin typeface="Bebas Neue" panose="020B0606020202050201" pitchFamily="34" charset="0"/>
                <a:cs typeface="Montserrat Black"/>
              </a:rPr>
              <a:t> RETTIGHETER</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350372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ETABLERE KOMMUNIKASJON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576066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MEDIEMANIFEST </a:t>
            </a:r>
            <a:r>
              <a:rPr lang="nb-NO" sz="7600" dirty="0">
                <a:solidFill>
                  <a:srgbClr val="FFFF00"/>
                </a:solidFill>
                <a:latin typeface="Bebas Neue" panose="020B0606020202050201" pitchFamily="34" charset="0"/>
                <a:cs typeface="Montserrat Black"/>
              </a:rPr>
              <a:t>BLE</a:t>
            </a:r>
            <a:r>
              <a:rPr lang="nb-NO" sz="7600" dirty="0">
                <a:solidFill>
                  <a:schemeClr val="bg1"/>
                </a:solidFill>
                <a:latin typeface="Bebas Neue" panose="020B0606020202050201" pitchFamily="34" charset="0"/>
                <a:cs typeface="Montserrat Black"/>
              </a:rPr>
              <a:t> TILGJENGELIG HOS CDN</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501711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41</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SEEREN </a:t>
            </a:r>
            <a:r>
              <a:rPr lang="nb-NO" sz="7600" dirty="0">
                <a:solidFill>
                  <a:srgbClr val="FFFF00"/>
                </a:solidFill>
                <a:latin typeface="Bebas Neue" panose="020B0606020202050201" pitchFamily="34" charset="0"/>
                <a:cs typeface="Montserrat Black"/>
              </a:rPr>
              <a:t>TRYKKET</a:t>
            </a:r>
            <a:r>
              <a:rPr lang="nb-NO" sz="7600" dirty="0">
                <a:solidFill>
                  <a:schemeClr val="bg1"/>
                </a:solidFill>
                <a:latin typeface="Bebas Neue" panose="020B0606020202050201" pitchFamily="34" charset="0"/>
                <a:cs typeface="Montserrat Black"/>
              </a:rPr>
              <a:t> PÅ PLAY</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2316331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42</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SENDINGEN </a:t>
            </a:r>
            <a:r>
              <a:rPr lang="nb-NO" sz="7600" dirty="0">
                <a:solidFill>
                  <a:srgbClr val="FFFF00"/>
                </a:solidFill>
                <a:latin typeface="Bebas Neue" panose="020B0606020202050201" pitchFamily="34" charset="0"/>
                <a:cs typeface="Montserrat Black"/>
              </a:rPr>
              <a:t>BEGYNTE</a:t>
            </a:r>
          </a:p>
        </p:txBody>
      </p:sp>
    </p:spTree>
    <p:extLst>
      <p:ext uri="{BB962C8B-B14F-4D97-AF65-F5344CB8AC3E}">
        <p14:creationId xmlns:p14="http://schemas.microsoft.com/office/powerpoint/2010/main" val="15322929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43</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HENDELSER?</a:t>
            </a:r>
          </a:p>
        </p:txBody>
      </p:sp>
    </p:spTree>
    <p:extLst>
      <p:ext uri="{BB962C8B-B14F-4D97-AF65-F5344CB8AC3E}">
        <p14:creationId xmlns:p14="http://schemas.microsoft.com/office/powerpoint/2010/main" val="41459729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LAV TERSKEL FOR Å BIDRA</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5951176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45</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KAN BESKRIVE EN HENDELSE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6849140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FOKUSERE PÅ DOMENET</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IKKE PÅ LØSNINGEN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0240838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47</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POST-ITS?</a:t>
            </a:r>
          </a:p>
        </p:txBody>
      </p:sp>
    </p:spTree>
    <p:extLst>
      <p:ext uri="{BB962C8B-B14F-4D97-AF65-F5344CB8AC3E}">
        <p14:creationId xmlns:p14="http://schemas.microsoft.com/office/powerpoint/2010/main" val="39965386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LAV TERSKEL FOR Å BIDRA</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6413385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49</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BONUS</a:t>
            </a:r>
          </a:p>
        </p:txBody>
      </p:sp>
    </p:spTree>
    <p:extLst>
      <p:ext uri="{BB962C8B-B14F-4D97-AF65-F5344CB8AC3E}">
        <p14:creationId xmlns:p14="http://schemas.microsoft.com/office/powerpoint/2010/main" val="3145282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MAKSIMERE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7642497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50</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MAKSIMERE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4951278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51</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PROGRAMVAREUTVIKLING ER </a:t>
            </a:r>
            <a:r>
              <a:rPr lang="nb-NO" sz="8000" dirty="0">
                <a:solidFill>
                  <a:srgbClr val="FFFF00"/>
                </a:solidFill>
                <a:latin typeface="Bebas Neue" panose="020B0606020202050201" pitchFamily="34" charset="0"/>
                <a:cs typeface="Montserrat Black"/>
              </a:rPr>
              <a:t>SOSIOTEKNISK</a:t>
            </a:r>
          </a:p>
        </p:txBody>
      </p:sp>
    </p:spTree>
    <p:extLst>
      <p:ext uri="{BB962C8B-B14F-4D97-AF65-F5344CB8AC3E}">
        <p14:creationId xmlns:p14="http://schemas.microsoft.com/office/powerpoint/2010/main" val="36902950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52</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LÆRING OM </a:t>
            </a:r>
            <a:r>
              <a:rPr lang="nb-NO" sz="8000" dirty="0">
                <a:solidFill>
                  <a:srgbClr val="FFFF00"/>
                </a:solidFill>
                <a:latin typeface="Bebas Neue" panose="020B0606020202050201" pitchFamily="34" charset="0"/>
                <a:cs typeface="Montserrat Black"/>
              </a:rPr>
              <a:t>ORGANISASJONEN</a:t>
            </a:r>
          </a:p>
        </p:txBody>
      </p:sp>
    </p:spTree>
    <p:extLst>
      <p:ext uri="{BB962C8B-B14F-4D97-AF65-F5344CB8AC3E}">
        <p14:creationId xmlns:p14="http://schemas.microsoft.com/office/powerpoint/2010/main" val="34974742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53</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LÆRING OM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FOLKENE</a:t>
            </a:r>
          </a:p>
        </p:txBody>
      </p:sp>
    </p:spTree>
    <p:extLst>
      <p:ext uri="{BB962C8B-B14F-4D97-AF65-F5344CB8AC3E}">
        <p14:creationId xmlns:p14="http://schemas.microsoft.com/office/powerpoint/2010/main" val="16806356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54</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STUDERE</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KROPPSSPRÅK</a:t>
            </a:r>
          </a:p>
        </p:txBody>
      </p:sp>
    </p:spTree>
    <p:extLst>
      <p:ext uri="{BB962C8B-B14F-4D97-AF65-F5344CB8AC3E}">
        <p14:creationId xmlns:p14="http://schemas.microsoft.com/office/powerpoint/2010/main" val="32511567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55</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FÅ FREM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MOTSETNINGER</a:t>
            </a:r>
          </a:p>
        </p:txBody>
      </p:sp>
    </p:spTree>
    <p:extLst>
      <p:ext uri="{BB962C8B-B14F-4D97-AF65-F5344CB8AC3E}">
        <p14:creationId xmlns:p14="http://schemas.microsoft.com/office/powerpoint/2010/main" val="19367034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IKKE FEIE TING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UNDER TEPPET</a:t>
            </a:r>
          </a:p>
        </p:txBody>
      </p:sp>
    </p:spTree>
    <p:extLst>
      <p:ext uri="{BB962C8B-B14F-4D97-AF65-F5344CB8AC3E}">
        <p14:creationId xmlns:p14="http://schemas.microsoft.com/office/powerpoint/2010/main" val="16710268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57</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FÅ ALT PÅ BORDET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8903171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58</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INGEN MAGISK LØSNING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PÅ PROBLEMENE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589213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59</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SYNLIGGJØRING</a:t>
            </a:r>
            <a:r>
              <a:rPr lang="nb-NO" sz="8000" dirty="0">
                <a:solidFill>
                  <a:schemeClr val="bg1"/>
                </a:solidFill>
                <a:latin typeface="Bebas Neue" panose="020B0606020202050201" pitchFamily="34" charset="0"/>
                <a:cs typeface="Montserrat Black"/>
              </a:rPr>
              <a:t>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AV PROBLEMENE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130975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LÆRING</a:t>
            </a:r>
            <a:r>
              <a:rPr lang="nb-NO" sz="8000" dirty="0">
                <a:solidFill>
                  <a:schemeClr val="bg1"/>
                </a:solidFill>
                <a:latin typeface="Bebas Neue" panose="020B0606020202050201" pitchFamily="34" charset="0"/>
                <a:cs typeface="Montserrat Black"/>
              </a:rPr>
              <a:t> ER FLASKEHALSEN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5036602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DREIE DISKUSJONEN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MOT DOMENET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33155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61</a:t>
            </a:fld>
            <a:endParaRPr lang="nb-NO"/>
          </a:p>
        </p:txBody>
      </p:sp>
      <p:pic>
        <p:nvPicPr>
          <p:cNvPr id="3" name="Bilde 2">
            <a:extLst>
              <a:ext uri="{FF2B5EF4-FFF2-40B4-BE49-F238E27FC236}">
                <a16:creationId xmlns:a16="http://schemas.microsoft.com/office/drawing/2014/main" id="{02F73F21-1B64-466F-AD91-E938760F566A}"/>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2311605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KOMMUNIKASJON</a:t>
            </a:r>
            <a:r>
              <a:rPr lang="nb-NO" sz="8000" dirty="0">
                <a:solidFill>
                  <a:schemeClr val="bg1"/>
                </a:solidFill>
                <a:latin typeface="Bebas Neue" panose="020B0606020202050201" pitchFamily="34" charset="0"/>
                <a:cs typeface="Montserrat Black"/>
              </a:rPr>
              <a:t> ER NØKKELEN TIL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04490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ANTIPATTERN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521905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02.05.2022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9</a:t>
            </a:fld>
            <a:endParaRPr lang="nb-NO"/>
          </a:p>
        </p:txBody>
      </p:sp>
      <p:sp>
        <p:nvSpPr>
          <p:cNvPr id="7" name="Content Placeholder 2"/>
          <p:cNvSpPr txBox="1">
            <a:spLocks/>
          </p:cNvSpPr>
          <p:nvPr/>
        </p:nvSpPr>
        <p:spPr>
          <a:xfrm>
            <a:off x="36513"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BACKLOG SOM </a:t>
            </a:r>
            <a:r>
              <a:rPr lang="nb-NO" sz="8000" dirty="0">
                <a:solidFill>
                  <a:srgbClr val="FFFF00"/>
                </a:solidFill>
                <a:latin typeface="Bebas Neue" panose="020B0606020202050201" pitchFamily="34" charset="0"/>
                <a:cs typeface="Montserrat Black"/>
              </a:rPr>
              <a:t>DEKOBLINGSMEKANISME</a:t>
            </a:r>
            <a:r>
              <a:rPr lang="nb-NO" sz="8000" dirty="0">
                <a:solidFill>
                  <a:schemeClr val="bg1"/>
                </a:solidFill>
                <a:latin typeface="Bebas Neue" panose="020B0606020202050201" pitchFamily="34" charset="0"/>
                <a:cs typeface="Montserrat Black"/>
              </a:rPr>
              <a:t> MELLOM FORRETNING OG IT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5882233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18081</TotalTime>
  <Words>1653</Words>
  <Application>Microsoft Office PowerPoint</Application>
  <PresentationFormat>Skjermfremvisning (4:3)</PresentationFormat>
  <Paragraphs>315</Paragraphs>
  <Slides>61</Slides>
  <Notes>61</Notes>
  <HiddenSlides>0</HiddenSlides>
  <MMClips>0</MMClips>
  <ScaleCrop>false</ScaleCrop>
  <HeadingPairs>
    <vt:vector size="6" baseType="variant">
      <vt:variant>
        <vt:lpstr>Brukte skrifter</vt:lpstr>
      </vt:variant>
      <vt:variant>
        <vt:i4>4</vt:i4>
      </vt:variant>
      <vt:variant>
        <vt:lpstr>Tema</vt:lpstr>
      </vt:variant>
      <vt:variant>
        <vt:i4>1</vt:i4>
      </vt:variant>
      <vt:variant>
        <vt:lpstr>Lysbildetitler</vt:lpstr>
      </vt:variant>
      <vt:variant>
        <vt:i4>61</vt:i4>
      </vt:variant>
    </vt:vector>
  </HeadingPairs>
  <TitlesOfParts>
    <vt:vector size="66" baseType="lpstr">
      <vt:lpstr>Arial</vt:lpstr>
      <vt:lpstr>Bebas Neue</vt:lpstr>
      <vt:lpstr>Calibri</vt:lpstr>
      <vt:lpstr>Montserrat Black</vt:lpstr>
      <vt:lpstr>Office Theme</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DDD-workshop Eventstorming</dc:title>
  <dc:creator>Einar Høst</dc:creator>
  <cp:lastModifiedBy>Einar Høst</cp:lastModifiedBy>
  <cp:revision>2968</cp:revision>
  <dcterms:created xsi:type="dcterms:W3CDTF">2018-06-05T15:34:19Z</dcterms:created>
  <dcterms:modified xsi:type="dcterms:W3CDTF">2022-05-02T13:20:27Z</dcterms:modified>
</cp:coreProperties>
</file>

<file path=docProps/thumbnail.jpeg>
</file>